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330" r:id="rId2"/>
    <p:sldId id="331" r:id="rId3"/>
    <p:sldId id="332" r:id="rId4"/>
    <p:sldId id="335" r:id="rId5"/>
    <p:sldId id="346" r:id="rId6"/>
    <p:sldId id="338" r:id="rId7"/>
    <p:sldId id="344" r:id="rId8"/>
    <p:sldId id="342" r:id="rId9"/>
    <p:sldId id="345" r:id="rId10"/>
    <p:sldId id="340" r:id="rId11"/>
    <p:sldId id="339" r:id="rId12"/>
    <p:sldId id="343" r:id="rId13"/>
    <p:sldId id="333" r:id="rId14"/>
    <p:sldId id="347" r:id="rId15"/>
  </p:sldIdLst>
  <p:sldSz cx="10693400" cy="7561263"/>
  <p:notesSz cx="6718300" cy="9867900"/>
  <p:defaultTextStyle>
    <a:defPPr>
      <a:defRPr lang="ru-RU"/>
    </a:defPPr>
    <a:lvl1pPr marL="0" algn="l" defTabSz="1040850" rtl="0" eaLnBrk="1" latinLnBrk="0" hangingPunct="1">
      <a:defRPr sz="2100" kern="1200">
        <a:solidFill>
          <a:schemeClr val="tx1"/>
        </a:solidFill>
        <a:latin typeface="+mn-lt"/>
        <a:ea typeface="+mn-ea"/>
        <a:cs typeface="+mn-cs"/>
      </a:defRPr>
    </a:lvl1pPr>
    <a:lvl2pPr marL="520425" algn="l" defTabSz="1040850" rtl="0" eaLnBrk="1" latinLnBrk="0" hangingPunct="1">
      <a:defRPr sz="2100" kern="1200">
        <a:solidFill>
          <a:schemeClr val="tx1"/>
        </a:solidFill>
        <a:latin typeface="+mn-lt"/>
        <a:ea typeface="+mn-ea"/>
        <a:cs typeface="+mn-cs"/>
      </a:defRPr>
    </a:lvl2pPr>
    <a:lvl3pPr marL="1040850" algn="l" defTabSz="1040850" rtl="0" eaLnBrk="1" latinLnBrk="0" hangingPunct="1">
      <a:defRPr sz="2100" kern="1200">
        <a:solidFill>
          <a:schemeClr val="tx1"/>
        </a:solidFill>
        <a:latin typeface="+mn-lt"/>
        <a:ea typeface="+mn-ea"/>
        <a:cs typeface="+mn-cs"/>
      </a:defRPr>
    </a:lvl3pPr>
    <a:lvl4pPr marL="1561275" algn="l" defTabSz="1040850" rtl="0" eaLnBrk="1" latinLnBrk="0" hangingPunct="1">
      <a:defRPr sz="2100" kern="1200">
        <a:solidFill>
          <a:schemeClr val="tx1"/>
        </a:solidFill>
        <a:latin typeface="+mn-lt"/>
        <a:ea typeface="+mn-ea"/>
        <a:cs typeface="+mn-cs"/>
      </a:defRPr>
    </a:lvl4pPr>
    <a:lvl5pPr marL="2081701" algn="l" defTabSz="1040850" rtl="0" eaLnBrk="1" latinLnBrk="0" hangingPunct="1">
      <a:defRPr sz="2100" kern="1200">
        <a:solidFill>
          <a:schemeClr val="tx1"/>
        </a:solidFill>
        <a:latin typeface="+mn-lt"/>
        <a:ea typeface="+mn-ea"/>
        <a:cs typeface="+mn-cs"/>
      </a:defRPr>
    </a:lvl5pPr>
    <a:lvl6pPr marL="2602123" algn="l" defTabSz="1040850" rtl="0" eaLnBrk="1" latinLnBrk="0" hangingPunct="1">
      <a:defRPr sz="2100" kern="1200">
        <a:solidFill>
          <a:schemeClr val="tx1"/>
        </a:solidFill>
        <a:latin typeface="+mn-lt"/>
        <a:ea typeface="+mn-ea"/>
        <a:cs typeface="+mn-cs"/>
      </a:defRPr>
    </a:lvl6pPr>
    <a:lvl7pPr marL="3122551" algn="l" defTabSz="1040850" rtl="0" eaLnBrk="1" latinLnBrk="0" hangingPunct="1">
      <a:defRPr sz="2100" kern="1200">
        <a:solidFill>
          <a:schemeClr val="tx1"/>
        </a:solidFill>
        <a:latin typeface="+mn-lt"/>
        <a:ea typeface="+mn-ea"/>
        <a:cs typeface="+mn-cs"/>
      </a:defRPr>
    </a:lvl7pPr>
    <a:lvl8pPr marL="3642974" algn="l" defTabSz="1040850" rtl="0" eaLnBrk="1" latinLnBrk="0" hangingPunct="1">
      <a:defRPr sz="2100" kern="1200">
        <a:solidFill>
          <a:schemeClr val="tx1"/>
        </a:solidFill>
        <a:latin typeface="+mn-lt"/>
        <a:ea typeface="+mn-ea"/>
        <a:cs typeface="+mn-cs"/>
      </a:defRPr>
    </a:lvl8pPr>
    <a:lvl9pPr marL="4163396" algn="l" defTabSz="104085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1116">
          <p15:clr>
            <a:srgbClr val="A4A3A4"/>
          </p15:clr>
        </p15:guide>
        <p15:guide id="3" orient="horz" pos="348">
          <p15:clr>
            <a:srgbClr val="A4A3A4"/>
          </p15:clr>
        </p15:guide>
        <p15:guide id="4" orient="horz" pos="4470">
          <p15:clr>
            <a:srgbClr val="A4A3A4"/>
          </p15:clr>
        </p15:guide>
        <p15:guide id="5" pos="3368">
          <p15:clr>
            <a:srgbClr val="A4A3A4"/>
          </p15:clr>
        </p15:guide>
        <p15:guide id="6" pos="828">
          <p15:clr>
            <a:srgbClr val="A4A3A4"/>
          </p15:clr>
        </p15:guide>
        <p15:guide id="7" pos="1824">
          <p15:clr>
            <a:srgbClr val="A4A3A4"/>
          </p15:clr>
        </p15:guide>
        <p15:guide id="8" pos="6011">
          <p15:clr>
            <a:srgbClr val="A4A3A4"/>
          </p15:clr>
        </p15:guide>
        <p15:guide id="9" pos="6457">
          <p15:clr>
            <a:srgbClr val="A4A3A4"/>
          </p15:clr>
        </p15:guide>
        <p15:guide id="10" pos="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DD"/>
    <a:srgbClr val="9B7994"/>
    <a:srgbClr val="50AEC4"/>
    <a:srgbClr val="3A92DA"/>
    <a:srgbClr val="0CB0FA"/>
    <a:srgbClr val="4F81BD"/>
    <a:srgbClr val="3366CC"/>
    <a:srgbClr val="CC0000"/>
    <a:srgbClr val="FF5050"/>
    <a:srgbClr val="3DA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howGuides="1">
      <p:cViewPr varScale="1">
        <p:scale>
          <a:sx n="100" d="100"/>
          <a:sy n="100" d="100"/>
        </p:scale>
        <p:origin x="1428" y="84"/>
      </p:cViewPr>
      <p:guideLst>
        <p:guide orient="horz" pos="2382"/>
        <p:guide orient="horz" pos="1116"/>
        <p:guide orient="horz" pos="348"/>
        <p:guide orient="horz" pos="4470"/>
        <p:guide pos="3368"/>
        <p:guide pos="828"/>
        <p:guide pos="1824"/>
        <p:guide pos="6011"/>
        <p:guide pos="6457"/>
        <p:guide pos="6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CA757-C601-442A-A598-6E0F07DE34F6}"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ru-RU"/>
        </a:p>
      </dgm:t>
    </dgm:pt>
    <dgm:pt modelId="{17215D00-F989-436A-8340-32ED8E33A089}">
      <dgm:prSet phldrT="[Текст]" custT="1"/>
      <dgm:spPr>
        <a:solidFill>
          <a:schemeClr val="bg1"/>
        </a:solidFill>
        <a:ln>
          <a:solidFill>
            <a:srgbClr val="C00000"/>
          </a:solidFill>
        </a:ln>
      </dgm:spPr>
      <dgm:t>
        <a:bodyPr/>
        <a:lstStyle/>
        <a:p>
          <a:pPr algn="l"/>
          <a:r>
            <a:rPr lang="ru-RU" sz="1300" dirty="0" smtClean="0">
              <a:solidFill>
                <a:schemeClr val="tx1"/>
              </a:solidFill>
              <a:latin typeface="+mn-lt"/>
              <a:cs typeface="Times New Roman" panose="02020603050405020304" pitchFamily="18" charset="0"/>
            </a:rPr>
            <a:t>Формирование рабочей группы из сотрудников ЦА ФНС России по реализации Концепции открытости федеральных органов исполнительной власти и организации работы с открытыми данными</a:t>
          </a:r>
          <a:endParaRPr lang="ru-RU" sz="1300" dirty="0">
            <a:solidFill>
              <a:schemeClr val="tx1"/>
            </a:solidFill>
            <a:latin typeface="+mn-lt"/>
            <a:cs typeface="Times New Roman" panose="02020603050405020304" pitchFamily="18" charset="0"/>
          </a:endParaRPr>
        </a:p>
      </dgm:t>
    </dgm:pt>
    <dgm:pt modelId="{9EF0BE7B-CF86-47AF-9F6D-3462E5CFFC1D}" type="parTrans" cxnId="{1FD7EB13-761E-481D-9333-57E04ACB4763}">
      <dgm:prSet/>
      <dgm:spPr/>
      <dgm:t>
        <a:bodyPr/>
        <a:lstStyle/>
        <a:p>
          <a:endParaRPr lang="ru-RU">
            <a:latin typeface="+mn-lt"/>
            <a:cs typeface="Times New Roman" panose="02020603050405020304" pitchFamily="18" charset="0"/>
          </a:endParaRPr>
        </a:p>
      </dgm:t>
    </dgm:pt>
    <dgm:pt modelId="{21681477-175D-4A3F-AA7E-FAB8EB07A5EB}" type="sibTrans" cxnId="{1FD7EB13-761E-481D-9333-57E04ACB4763}">
      <dgm:prSet/>
      <dgm:spPr/>
      <dgm:t>
        <a:bodyPr/>
        <a:lstStyle/>
        <a:p>
          <a:endParaRPr lang="ru-RU">
            <a:latin typeface="+mn-lt"/>
            <a:cs typeface="Times New Roman" panose="02020603050405020304" pitchFamily="18" charset="0"/>
          </a:endParaRPr>
        </a:p>
      </dgm:t>
    </dgm:pt>
    <dgm:pt modelId="{AD2EF9AB-D430-4E03-93A0-1BC4ABEEABA9}">
      <dgm:prSet phldrT="[Текст]" custT="1"/>
      <dgm:spPr>
        <a:solidFill>
          <a:schemeClr val="bg1"/>
        </a:solidFill>
        <a:ln>
          <a:solidFill>
            <a:srgbClr val="92D050"/>
          </a:solidFill>
        </a:ln>
      </dgm:spPr>
      <dgm:t>
        <a:bodyPr/>
        <a:lstStyle/>
        <a:p>
          <a:pPr algn="l"/>
          <a:r>
            <a:rPr lang="ru-RU" sz="1300" dirty="0" smtClean="0">
              <a:solidFill>
                <a:schemeClr val="tx1"/>
              </a:solidFill>
              <a:latin typeface="+mn-lt"/>
              <a:cs typeface="Times New Roman" panose="02020603050405020304" pitchFamily="18" charset="0"/>
            </a:rPr>
            <a:t>Проведение (по мере необходимости) специализированного обучения (тренинга)</a:t>
          </a:r>
        </a:p>
        <a:p>
          <a:pPr algn="l"/>
          <a:r>
            <a:rPr lang="ru-RU" sz="1300" dirty="0" smtClean="0">
              <a:solidFill>
                <a:schemeClr val="tx1"/>
              </a:solidFill>
              <a:latin typeface="+mn-lt"/>
              <a:cs typeface="Times New Roman" panose="02020603050405020304" pitchFamily="18" charset="0"/>
            </a:rPr>
            <a:t>сотрудников ФНС России в области открытых данных</a:t>
          </a:r>
          <a:endParaRPr lang="ru-RU" sz="1300" dirty="0">
            <a:solidFill>
              <a:schemeClr val="tx1"/>
            </a:solidFill>
            <a:latin typeface="+mn-lt"/>
            <a:cs typeface="Times New Roman" panose="02020603050405020304" pitchFamily="18" charset="0"/>
          </a:endParaRPr>
        </a:p>
      </dgm:t>
    </dgm:pt>
    <dgm:pt modelId="{BDA2E02E-F28B-4C81-9D35-A4267189570D}" type="parTrans" cxnId="{992108C8-079D-462E-AC54-A50F81CAEA50}">
      <dgm:prSet/>
      <dgm:spPr/>
      <dgm:t>
        <a:bodyPr/>
        <a:lstStyle/>
        <a:p>
          <a:endParaRPr lang="ru-RU">
            <a:latin typeface="+mn-lt"/>
            <a:cs typeface="Times New Roman" panose="02020603050405020304" pitchFamily="18" charset="0"/>
          </a:endParaRPr>
        </a:p>
      </dgm:t>
    </dgm:pt>
    <dgm:pt modelId="{5FC603DB-02D8-40A5-B7C3-738C6619A217}" type="sibTrans" cxnId="{992108C8-079D-462E-AC54-A50F81CAEA50}">
      <dgm:prSet/>
      <dgm:spPr/>
      <dgm:t>
        <a:bodyPr/>
        <a:lstStyle/>
        <a:p>
          <a:endParaRPr lang="ru-RU">
            <a:latin typeface="+mn-lt"/>
            <a:cs typeface="Times New Roman" panose="02020603050405020304" pitchFamily="18" charset="0"/>
          </a:endParaRPr>
        </a:p>
      </dgm:t>
    </dgm:pt>
    <dgm:pt modelId="{72553CF4-55B9-4CCA-8B8A-7D1F03536081}">
      <dgm:prSet phldrT="[Текст]" custT="1"/>
      <dgm:spPr>
        <a:solidFill>
          <a:schemeClr val="bg1"/>
        </a:solidFill>
        <a:ln>
          <a:solidFill>
            <a:srgbClr val="7030A0"/>
          </a:solidFill>
        </a:ln>
      </dgm:spPr>
      <dgm:t>
        <a:bodyPr/>
        <a:lstStyle/>
        <a:p>
          <a:pPr algn="l"/>
          <a:r>
            <a:rPr lang="ru-RU" sz="1300" dirty="0" smtClean="0">
              <a:solidFill>
                <a:schemeClr val="tx1"/>
              </a:solidFill>
            </a:rPr>
            <a:t>Анализ уровня удовлетворенности пользователей официального сайта ФНС России качеством и удобством контента официального сайта ФНС России, функциональными возможностями и качеством интерактивных сервисов ФНС России. Реализация комплексных мер по обеспечению высокого уровня удовлетворенности пользователей официального сайта ФНС России</a:t>
          </a:r>
          <a:endParaRPr lang="ru-RU" sz="1300" dirty="0">
            <a:solidFill>
              <a:schemeClr val="tx1"/>
            </a:solidFill>
            <a:latin typeface="+mn-lt"/>
            <a:cs typeface="Times New Roman" panose="02020603050405020304" pitchFamily="18" charset="0"/>
          </a:endParaRPr>
        </a:p>
      </dgm:t>
    </dgm:pt>
    <dgm:pt modelId="{2761DCCE-C494-489B-9E29-E9E3A1ABBC47}" type="parTrans" cxnId="{E9D5E3D4-295F-43BE-88DE-77BD7928F9C4}">
      <dgm:prSet/>
      <dgm:spPr/>
      <dgm:t>
        <a:bodyPr/>
        <a:lstStyle/>
        <a:p>
          <a:endParaRPr lang="ru-RU">
            <a:latin typeface="+mn-lt"/>
            <a:cs typeface="Times New Roman" panose="02020603050405020304" pitchFamily="18" charset="0"/>
          </a:endParaRPr>
        </a:p>
      </dgm:t>
    </dgm:pt>
    <dgm:pt modelId="{B8FD0ED0-1E9D-4EF6-AAB1-7490A9E96E59}" type="sibTrans" cxnId="{E9D5E3D4-295F-43BE-88DE-77BD7928F9C4}">
      <dgm:prSet/>
      <dgm:spPr/>
      <dgm:t>
        <a:bodyPr/>
        <a:lstStyle/>
        <a:p>
          <a:endParaRPr lang="ru-RU">
            <a:latin typeface="+mn-lt"/>
            <a:cs typeface="Times New Roman" panose="02020603050405020304" pitchFamily="18" charset="0"/>
          </a:endParaRPr>
        </a:p>
      </dgm:t>
    </dgm:pt>
    <dgm:pt modelId="{BF6E55BE-57E7-4209-B5A1-886AB07E203C}">
      <dgm:prSet custT="1"/>
      <dgm:spPr>
        <a:solidFill>
          <a:schemeClr val="bg1"/>
        </a:solidFill>
        <a:ln>
          <a:solidFill>
            <a:srgbClr val="00B0F0"/>
          </a:solidFill>
        </a:ln>
      </dgm:spPr>
      <dgm:t>
        <a:bodyPr/>
        <a:lstStyle/>
        <a:p>
          <a:pPr algn="l"/>
          <a:r>
            <a:rPr lang="ru-RU" sz="1300" dirty="0" smtClean="0">
              <a:solidFill>
                <a:schemeClr val="tx1"/>
              </a:solidFill>
              <a:latin typeface="+mn-lt"/>
              <a:cs typeface="Times New Roman" panose="02020603050405020304" pitchFamily="18" charset="0"/>
            </a:rPr>
            <a:t>Реализация </a:t>
          </a:r>
          <a:r>
            <a:rPr lang="ru-RU" sz="1300" dirty="0" smtClean="0">
              <a:solidFill>
                <a:schemeClr val="tx1"/>
              </a:solidFill>
            </a:rPr>
            <a:t>мероприятий по развитию и наполнению официального сайта ФНС России на основе разработанного «Проектного решения на развитие официального интернет-сайта ФНС России nalog.ru»</a:t>
          </a:r>
          <a:r>
            <a:rPr lang="ru-RU" sz="1300" dirty="0" smtClean="0">
              <a:solidFill>
                <a:schemeClr val="tx1"/>
              </a:solidFill>
              <a:latin typeface="+mn-lt"/>
              <a:cs typeface="Times New Roman" panose="02020603050405020304" pitchFamily="18" charset="0"/>
            </a:rPr>
            <a:t> </a:t>
          </a:r>
          <a:endParaRPr lang="ru-RU" sz="1300" dirty="0">
            <a:solidFill>
              <a:schemeClr val="tx1"/>
            </a:solidFill>
            <a:latin typeface="+mn-lt"/>
            <a:cs typeface="Times New Roman" panose="02020603050405020304" pitchFamily="18" charset="0"/>
          </a:endParaRPr>
        </a:p>
      </dgm:t>
    </dgm:pt>
    <dgm:pt modelId="{ED36C715-F5D6-44E7-8915-8780E824D360}" type="parTrans" cxnId="{B7FF5C55-31D2-4669-A283-6067FB0CC298}">
      <dgm:prSet/>
      <dgm:spPr/>
      <dgm:t>
        <a:bodyPr/>
        <a:lstStyle/>
        <a:p>
          <a:endParaRPr lang="ru-RU">
            <a:latin typeface="+mn-lt"/>
            <a:cs typeface="Times New Roman" panose="02020603050405020304" pitchFamily="18" charset="0"/>
          </a:endParaRPr>
        </a:p>
      </dgm:t>
    </dgm:pt>
    <dgm:pt modelId="{48A8EE38-3249-42C5-BBBC-197B69421AB5}" type="sibTrans" cxnId="{B7FF5C55-31D2-4669-A283-6067FB0CC298}">
      <dgm:prSet/>
      <dgm:spPr/>
      <dgm:t>
        <a:bodyPr/>
        <a:lstStyle/>
        <a:p>
          <a:endParaRPr lang="ru-RU">
            <a:latin typeface="+mn-lt"/>
            <a:cs typeface="Times New Roman" panose="02020603050405020304" pitchFamily="18" charset="0"/>
          </a:endParaRPr>
        </a:p>
      </dgm:t>
    </dgm:pt>
    <dgm:pt modelId="{4E8757C3-820D-4355-9BE6-0DB719B97585}" type="pres">
      <dgm:prSet presAssocID="{8ACCA757-C601-442A-A598-6E0F07DE34F6}" presName="linearFlow" presStyleCnt="0">
        <dgm:presLayoutVars>
          <dgm:dir/>
          <dgm:resizeHandles val="exact"/>
        </dgm:presLayoutVars>
      </dgm:prSet>
      <dgm:spPr/>
      <dgm:t>
        <a:bodyPr/>
        <a:lstStyle/>
        <a:p>
          <a:endParaRPr lang="ru-RU"/>
        </a:p>
      </dgm:t>
    </dgm:pt>
    <dgm:pt modelId="{209A8CA2-4A12-4456-98F7-E0143918BB63}" type="pres">
      <dgm:prSet presAssocID="{17215D00-F989-436A-8340-32ED8E33A089}" presName="composite" presStyleCnt="0"/>
      <dgm:spPr/>
      <dgm:t>
        <a:bodyPr/>
        <a:lstStyle/>
        <a:p>
          <a:endParaRPr lang="ru-RU"/>
        </a:p>
      </dgm:t>
    </dgm:pt>
    <dgm:pt modelId="{94E03B65-51CD-4D2B-8D14-9103EA95E565}" type="pres">
      <dgm:prSet presAssocID="{17215D00-F989-436A-8340-32ED8E33A089}" presName="imgShp" presStyleLbl="fgImgPlace1" presStyleIdx="0" presStyleCnt="4"/>
      <dgm:spPr>
        <a:gradFill rotWithShape="0">
          <a:gsLst>
            <a:gs pos="0">
              <a:srgbClr val="CC0000"/>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gradFill>
      </dgm:spPr>
      <dgm:t>
        <a:bodyPr/>
        <a:lstStyle/>
        <a:p>
          <a:endParaRPr lang="ru-RU"/>
        </a:p>
      </dgm:t>
    </dgm:pt>
    <dgm:pt modelId="{3D73C036-CB22-488D-BFB5-CDB9A213839A}" type="pres">
      <dgm:prSet presAssocID="{17215D00-F989-436A-8340-32ED8E33A089}" presName="txShp" presStyleLbl="node1" presStyleIdx="0" presStyleCnt="4">
        <dgm:presLayoutVars>
          <dgm:bulletEnabled val="1"/>
        </dgm:presLayoutVars>
      </dgm:prSet>
      <dgm:spPr/>
      <dgm:t>
        <a:bodyPr/>
        <a:lstStyle/>
        <a:p>
          <a:endParaRPr lang="ru-RU"/>
        </a:p>
      </dgm:t>
    </dgm:pt>
    <dgm:pt modelId="{31DB57FF-FA8E-4BC5-B2C1-260C78A5E71E}" type="pres">
      <dgm:prSet presAssocID="{21681477-175D-4A3F-AA7E-FAB8EB07A5EB}" presName="spacing" presStyleCnt="0"/>
      <dgm:spPr/>
      <dgm:t>
        <a:bodyPr/>
        <a:lstStyle/>
        <a:p>
          <a:endParaRPr lang="ru-RU"/>
        </a:p>
      </dgm:t>
    </dgm:pt>
    <dgm:pt modelId="{863CD3F0-F972-4410-BBA6-AA9102D5DC9B}" type="pres">
      <dgm:prSet presAssocID="{AD2EF9AB-D430-4E03-93A0-1BC4ABEEABA9}" presName="composite" presStyleCnt="0"/>
      <dgm:spPr/>
      <dgm:t>
        <a:bodyPr/>
        <a:lstStyle/>
        <a:p>
          <a:endParaRPr lang="ru-RU"/>
        </a:p>
      </dgm:t>
    </dgm:pt>
    <dgm:pt modelId="{01EBEC77-56E1-405C-949F-C1E99F1E8529}" type="pres">
      <dgm:prSet presAssocID="{AD2EF9AB-D430-4E03-93A0-1BC4ABEEABA9}" presName="imgShp" presStyleLbl="fgImgPlace1" presStyleIdx="1" presStyleCnt="4"/>
      <dgm:spPr>
        <a:gradFill rotWithShape="0">
          <a:gsLst>
            <a:gs pos="0">
              <a:srgbClr val="92D050"/>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gradFill>
      </dgm:spPr>
      <dgm:t>
        <a:bodyPr/>
        <a:lstStyle/>
        <a:p>
          <a:endParaRPr lang="ru-RU"/>
        </a:p>
      </dgm:t>
    </dgm:pt>
    <dgm:pt modelId="{CF96964D-73A1-4C1A-B059-7D931F87F0B6}" type="pres">
      <dgm:prSet presAssocID="{AD2EF9AB-D430-4E03-93A0-1BC4ABEEABA9}" presName="txShp" presStyleLbl="node1" presStyleIdx="1" presStyleCnt="4">
        <dgm:presLayoutVars>
          <dgm:bulletEnabled val="1"/>
        </dgm:presLayoutVars>
      </dgm:prSet>
      <dgm:spPr/>
      <dgm:t>
        <a:bodyPr/>
        <a:lstStyle/>
        <a:p>
          <a:endParaRPr lang="ru-RU"/>
        </a:p>
      </dgm:t>
    </dgm:pt>
    <dgm:pt modelId="{EA26F19E-DC8A-4B7D-9FDD-1FE0A5D4721C}" type="pres">
      <dgm:prSet presAssocID="{5FC603DB-02D8-40A5-B7C3-738C6619A217}" presName="spacing" presStyleCnt="0"/>
      <dgm:spPr/>
      <dgm:t>
        <a:bodyPr/>
        <a:lstStyle/>
        <a:p>
          <a:endParaRPr lang="ru-RU"/>
        </a:p>
      </dgm:t>
    </dgm:pt>
    <dgm:pt modelId="{0B09E54A-242E-4085-81BF-12C0A6D7FCB9}" type="pres">
      <dgm:prSet presAssocID="{72553CF4-55B9-4CCA-8B8A-7D1F03536081}" presName="composite" presStyleCnt="0"/>
      <dgm:spPr/>
      <dgm:t>
        <a:bodyPr/>
        <a:lstStyle/>
        <a:p>
          <a:endParaRPr lang="ru-RU"/>
        </a:p>
      </dgm:t>
    </dgm:pt>
    <dgm:pt modelId="{4D33C92F-8F78-45A2-A0DB-07C33F3670D6}" type="pres">
      <dgm:prSet presAssocID="{72553CF4-55B9-4CCA-8B8A-7D1F03536081}" presName="imgShp" presStyleLbl="fgImgPlace1" presStyleIdx="2" presStyleCnt="4"/>
      <dgm:spPr>
        <a:gradFill rotWithShape="0">
          <a:gsLst>
            <a:gs pos="0">
              <a:srgbClr val="7030A0"/>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gradFill>
      </dgm:spPr>
      <dgm:t>
        <a:bodyPr/>
        <a:lstStyle/>
        <a:p>
          <a:endParaRPr lang="ru-RU"/>
        </a:p>
      </dgm:t>
    </dgm:pt>
    <dgm:pt modelId="{48D437D0-85B7-454F-98E3-90F71374223E}" type="pres">
      <dgm:prSet presAssocID="{72553CF4-55B9-4CCA-8B8A-7D1F03536081}" presName="txShp" presStyleLbl="node1" presStyleIdx="2" presStyleCnt="4" custScaleY="137066">
        <dgm:presLayoutVars>
          <dgm:bulletEnabled val="1"/>
        </dgm:presLayoutVars>
      </dgm:prSet>
      <dgm:spPr/>
      <dgm:t>
        <a:bodyPr/>
        <a:lstStyle/>
        <a:p>
          <a:endParaRPr lang="ru-RU"/>
        </a:p>
      </dgm:t>
    </dgm:pt>
    <dgm:pt modelId="{220B1286-0B36-457B-BB34-ABA54B5872FD}" type="pres">
      <dgm:prSet presAssocID="{B8FD0ED0-1E9D-4EF6-AAB1-7490A9E96E59}" presName="spacing" presStyleCnt="0"/>
      <dgm:spPr/>
      <dgm:t>
        <a:bodyPr/>
        <a:lstStyle/>
        <a:p>
          <a:endParaRPr lang="ru-RU"/>
        </a:p>
      </dgm:t>
    </dgm:pt>
    <dgm:pt modelId="{054CDB3D-5024-4E68-B02E-95B8EBFE5AD9}" type="pres">
      <dgm:prSet presAssocID="{BF6E55BE-57E7-4209-B5A1-886AB07E203C}" presName="composite" presStyleCnt="0"/>
      <dgm:spPr/>
      <dgm:t>
        <a:bodyPr/>
        <a:lstStyle/>
        <a:p>
          <a:endParaRPr lang="ru-RU"/>
        </a:p>
      </dgm:t>
    </dgm:pt>
    <dgm:pt modelId="{8C98486D-9AA9-4CF4-B272-1ADCC6AA3D0C}" type="pres">
      <dgm:prSet presAssocID="{BF6E55BE-57E7-4209-B5A1-886AB07E203C}" presName="imgShp" presStyleLbl="fgImgPlace1" presStyleIdx="3" presStyleCnt="4"/>
      <dgm:spPr>
        <a:gradFill rotWithShape="0">
          <a:gsLst>
            <a:gs pos="0">
              <a:srgbClr val="00B0F0"/>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gradFill>
      </dgm:spPr>
      <dgm:t>
        <a:bodyPr/>
        <a:lstStyle/>
        <a:p>
          <a:endParaRPr lang="ru-RU"/>
        </a:p>
      </dgm:t>
    </dgm:pt>
    <dgm:pt modelId="{61D25C68-287D-46A9-A57D-79F62D139410}" type="pres">
      <dgm:prSet presAssocID="{BF6E55BE-57E7-4209-B5A1-886AB07E203C}" presName="txShp" presStyleLbl="node1" presStyleIdx="3" presStyleCnt="4" custScaleY="115522" custLinFactNeighborX="-285" custLinFactNeighborY="4494">
        <dgm:presLayoutVars>
          <dgm:bulletEnabled val="1"/>
        </dgm:presLayoutVars>
      </dgm:prSet>
      <dgm:spPr/>
      <dgm:t>
        <a:bodyPr/>
        <a:lstStyle/>
        <a:p>
          <a:endParaRPr lang="ru-RU"/>
        </a:p>
      </dgm:t>
    </dgm:pt>
  </dgm:ptLst>
  <dgm:cxnLst>
    <dgm:cxn modelId="{E9D5E3D4-295F-43BE-88DE-77BD7928F9C4}" srcId="{8ACCA757-C601-442A-A598-6E0F07DE34F6}" destId="{72553CF4-55B9-4CCA-8B8A-7D1F03536081}" srcOrd="2" destOrd="0" parTransId="{2761DCCE-C494-489B-9E29-E9E3A1ABBC47}" sibTransId="{B8FD0ED0-1E9D-4EF6-AAB1-7490A9E96E59}"/>
    <dgm:cxn modelId="{75791C4E-76E8-4D28-9BF2-6EA135A92006}" type="presOf" srcId="{AD2EF9AB-D430-4E03-93A0-1BC4ABEEABA9}" destId="{CF96964D-73A1-4C1A-B059-7D931F87F0B6}" srcOrd="0" destOrd="0" presId="urn:microsoft.com/office/officeart/2005/8/layout/vList3"/>
    <dgm:cxn modelId="{992108C8-079D-462E-AC54-A50F81CAEA50}" srcId="{8ACCA757-C601-442A-A598-6E0F07DE34F6}" destId="{AD2EF9AB-D430-4E03-93A0-1BC4ABEEABA9}" srcOrd="1" destOrd="0" parTransId="{BDA2E02E-F28B-4C81-9D35-A4267189570D}" sibTransId="{5FC603DB-02D8-40A5-B7C3-738C6619A217}"/>
    <dgm:cxn modelId="{46A25259-CF68-45B6-987C-0B0972CAA13F}" type="presOf" srcId="{72553CF4-55B9-4CCA-8B8A-7D1F03536081}" destId="{48D437D0-85B7-454F-98E3-90F71374223E}" srcOrd="0" destOrd="0" presId="urn:microsoft.com/office/officeart/2005/8/layout/vList3"/>
    <dgm:cxn modelId="{B7FF5C55-31D2-4669-A283-6067FB0CC298}" srcId="{8ACCA757-C601-442A-A598-6E0F07DE34F6}" destId="{BF6E55BE-57E7-4209-B5A1-886AB07E203C}" srcOrd="3" destOrd="0" parTransId="{ED36C715-F5D6-44E7-8915-8780E824D360}" sibTransId="{48A8EE38-3249-42C5-BBBC-197B69421AB5}"/>
    <dgm:cxn modelId="{F93A48DA-0ACF-4E41-9A8C-3DCF7A4A812C}" type="presOf" srcId="{8ACCA757-C601-442A-A598-6E0F07DE34F6}" destId="{4E8757C3-820D-4355-9BE6-0DB719B97585}" srcOrd="0" destOrd="0" presId="urn:microsoft.com/office/officeart/2005/8/layout/vList3"/>
    <dgm:cxn modelId="{372FE25A-196F-4E0F-BAEE-3692D1A0A5C4}" type="presOf" srcId="{17215D00-F989-436A-8340-32ED8E33A089}" destId="{3D73C036-CB22-488D-BFB5-CDB9A213839A}" srcOrd="0" destOrd="0" presId="urn:microsoft.com/office/officeart/2005/8/layout/vList3"/>
    <dgm:cxn modelId="{1FD7EB13-761E-481D-9333-57E04ACB4763}" srcId="{8ACCA757-C601-442A-A598-6E0F07DE34F6}" destId="{17215D00-F989-436A-8340-32ED8E33A089}" srcOrd="0" destOrd="0" parTransId="{9EF0BE7B-CF86-47AF-9F6D-3462E5CFFC1D}" sibTransId="{21681477-175D-4A3F-AA7E-FAB8EB07A5EB}"/>
    <dgm:cxn modelId="{FB45B8D6-4D42-40B7-88F8-0656AE15A6B0}" type="presOf" srcId="{BF6E55BE-57E7-4209-B5A1-886AB07E203C}" destId="{61D25C68-287D-46A9-A57D-79F62D139410}" srcOrd="0" destOrd="0" presId="urn:microsoft.com/office/officeart/2005/8/layout/vList3"/>
    <dgm:cxn modelId="{44AD7B7C-B2EB-4D11-8BA9-320A27A66235}" type="presParOf" srcId="{4E8757C3-820D-4355-9BE6-0DB719B97585}" destId="{209A8CA2-4A12-4456-98F7-E0143918BB63}" srcOrd="0" destOrd="0" presId="urn:microsoft.com/office/officeart/2005/8/layout/vList3"/>
    <dgm:cxn modelId="{BAB6785A-032E-4C61-A583-FDDE4CD17665}" type="presParOf" srcId="{209A8CA2-4A12-4456-98F7-E0143918BB63}" destId="{94E03B65-51CD-4D2B-8D14-9103EA95E565}" srcOrd="0" destOrd="0" presId="urn:microsoft.com/office/officeart/2005/8/layout/vList3"/>
    <dgm:cxn modelId="{01077FDE-61CB-484E-B00E-DEE2789C4257}" type="presParOf" srcId="{209A8CA2-4A12-4456-98F7-E0143918BB63}" destId="{3D73C036-CB22-488D-BFB5-CDB9A213839A}" srcOrd="1" destOrd="0" presId="urn:microsoft.com/office/officeart/2005/8/layout/vList3"/>
    <dgm:cxn modelId="{FFD86172-3427-47C8-B5CD-86008C77F39F}" type="presParOf" srcId="{4E8757C3-820D-4355-9BE6-0DB719B97585}" destId="{31DB57FF-FA8E-4BC5-B2C1-260C78A5E71E}" srcOrd="1" destOrd="0" presId="urn:microsoft.com/office/officeart/2005/8/layout/vList3"/>
    <dgm:cxn modelId="{3791C182-3B58-407F-8B91-20A887692CCD}" type="presParOf" srcId="{4E8757C3-820D-4355-9BE6-0DB719B97585}" destId="{863CD3F0-F972-4410-BBA6-AA9102D5DC9B}" srcOrd="2" destOrd="0" presId="urn:microsoft.com/office/officeart/2005/8/layout/vList3"/>
    <dgm:cxn modelId="{0600D69D-802C-4ED9-8836-6C5B9547716A}" type="presParOf" srcId="{863CD3F0-F972-4410-BBA6-AA9102D5DC9B}" destId="{01EBEC77-56E1-405C-949F-C1E99F1E8529}" srcOrd="0" destOrd="0" presId="urn:microsoft.com/office/officeart/2005/8/layout/vList3"/>
    <dgm:cxn modelId="{1D375B2C-CE80-439F-A7FC-75DE8A950263}" type="presParOf" srcId="{863CD3F0-F972-4410-BBA6-AA9102D5DC9B}" destId="{CF96964D-73A1-4C1A-B059-7D931F87F0B6}" srcOrd="1" destOrd="0" presId="urn:microsoft.com/office/officeart/2005/8/layout/vList3"/>
    <dgm:cxn modelId="{0457B893-4CF4-45DD-BFC7-AE202BA4AC81}" type="presParOf" srcId="{4E8757C3-820D-4355-9BE6-0DB719B97585}" destId="{EA26F19E-DC8A-4B7D-9FDD-1FE0A5D4721C}" srcOrd="3" destOrd="0" presId="urn:microsoft.com/office/officeart/2005/8/layout/vList3"/>
    <dgm:cxn modelId="{7566AC03-0777-4D7C-B23B-C0FBFE4F2454}" type="presParOf" srcId="{4E8757C3-820D-4355-9BE6-0DB719B97585}" destId="{0B09E54A-242E-4085-81BF-12C0A6D7FCB9}" srcOrd="4" destOrd="0" presId="urn:microsoft.com/office/officeart/2005/8/layout/vList3"/>
    <dgm:cxn modelId="{C0F45692-FB44-41CA-A0D7-77DE6D4A9AF5}" type="presParOf" srcId="{0B09E54A-242E-4085-81BF-12C0A6D7FCB9}" destId="{4D33C92F-8F78-45A2-A0DB-07C33F3670D6}" srcOrd="0" destOrd="0" presId="urn:microsoft.com/office/officeart/2005/8/layout/vList3"/>
    <dgm:cxn modelId="{71A01993-5B9F-4574-A20F-52AA933B8E0F}" type="presParOf" srcId="{0B09E54A-242E-4085-81BF-12C0A6D7FCB9}" destId="{48D437D0-85B7-454F-98E3-90F71374223E}" srcOrd="1" destOrd="0" presId="urn:microsoft.com/office/officeart/2005/8/layout/vList3"/>
    <dgm:cxn modelId="{4A2D18C0-5053-4E34-A37D-FCE3F0DB7239}" type="presParOf" srcId="{4E8757C3-820D-4355-9BE6-0DB719B97585}" destId="{220B1286-0B36-457B-BB34-ABA54B5872FD}" srcOrd="5" destOrd="0" presId="urn:microsoft.com/office/officeart/2005/8/layout/vList3"/>
    <dgm:cxn modelId="{816258A2-94BD-45F5-B24D-5786BD940683}" type="presParOf" srcId="{4E8757C3-820D-4355-9BE6-0DB719B97585}" destId="{054CDB3D-5024-4E68-B02E-95B8EBFE5AD9}" srcOrd="6" destOrd="0" presId="urn:microsoft.com/office/officeart/2005/8/layout/vList3"/>
    <dgm:cxn modelId="{6B59F8E8-4008-4A65-A699-744DB8418AE8}" type="presParOf" srcId="{054CDB3D-5024-4E68-B02E-95B8EBFE5AD9}" destId="{8C98486D-9AA9-4CF4-B272-1ADCC6AA3D0C}" srcOrd="0" destOrd="0" presId="urn:microsoft.com/office/officeart/2005/8/layout/vList3"/>
    <dgm:cxn modelId="{AF1B8707-687C-483A-BE34-9696F192823C}" type="presParOf" srcId="{054CDB3D-5024-4E68-B02E-95B8EBFE5AD9}" destId="{61D25C68-287D-46A9-A57D-79F62D139410}" srcOrd="1" destOrd="0" presId="urn:microsoft.com/office/officeart/2005/8/layout/vList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9"/>
            <a:ext cx="2911264" cy="493395"/>
          </a:xfrm>
          <a:prstGeom prst="rect">
            <a:avLst/>
          </a:prstGeom>
        </p:spPr>
        <p:txBody>
          <a:bodyPr vert="horz" lIns="90934" tIns="45467" rIns="90934" bIns="45467" rtlCol="0"/>
          <a:lstStyle>
            <a:lvl1pPr algn="l">
              <a:defRPr sz="1200"/>
            </a:lvl1pPr>
          </a:lstStyle>
          <a:p>
            <a:endParaRPr lang="ru-RU" dirty="0"/>
          </a:p>
        </p:txBody>
      </p:sp>
      <p:sp>
        <p:nvSpPr>
          <p:cNvPr id="3" name="Дата 2"/>
          <p:cNvSpPr>
            <a:spLocks noGrp="1"/>
          </p:cNvSpPr>
          <p:nvPr>
            <p:ph type="dt" idx="1"/>
          </p:nvPr>
        </p:nvSpPr>
        <p:spPr>
          <a:xfrm>
            <a:off x="3805483" y="9"/>
            <a:ext cx="2911264" cy="493395"/>
          </a:xfrm>
          <a:prstGeom prst="rect">
            <a:avLst/>
          </a:prstGeom>
        </p:spPr>
        <p:txBody>
          <a:bodyPr vert="horz" lIns="90934" tIns="45467" rIns="90934" bIns="45467" rtlCol="0"/>
          <a:lstStyle>
            <a:lvl1pPr algn="r">
              <a:defRPr sz="1200"/>
            </a:lvl1pPr>
          </a:lstStyle>
          <a:p>
            <a:fld id="{54B2CB9A-35A0-44DF-9563-3B4294FF58F5}" type="datetimeFigureOut">
              <a:rPr lang="ru-RU" smtClean="0"/>
              <a:pPr/>
              <a:t>25.03.2021</a:t>
            </a:fld>
            <a:endParaRPr lang="ru-RU" dirty="0"/>
          </a:p>
        </p:txBody>
      </p:sp>
      <p:sp>
        <p:nvSpPr>
          <p:cNvPr id="4" name="Образ слайда 3"/>
          <p:cNvSpPr>
            <a:spLocks noGrp="1" noRot="1" noChangeAspect="1"/>
          </p:cNvSpPr>
          <p:nvPr>
            <p:ph type="sldImg" idx="2"/>
          </p:nvPr>
        </p:nvSpPr>
        <p:spPr>
          <a:xfrm>
            <a:off x="742950" y="741363"/>
            <a:ext cx="5232400" cy="3700462"/>
          </a:xfrm>
          <a:prstGeom prst="rect">
            <a:avLst/>
          </a:prstGeom>
          <a:noFill/>
          <a:ln w="12700">
            <a:solidFill>
              <a:prstClr val="black"/>
            </a:solidFill>
          </a:ln>
        </p:spPr>
        <p:txBody>
          <a:bodyPr vert="horz" lIns="90934" tIns="45467" rIns="90934" bIns="45467" rtlCol="0" anchor="ctr"/>
          <a:lstStyle/>
          <a:p>
            <a:endParaRPr lang="ru-RU" dirty="0"/>
          </a:p>
        </p:txBody>
      </p:sp>
      <p:sp>
        <p:nvSpPr>
          <p:cNvPr id="5" name="Заметки 4"/>
          <p:cNvSpPr>
            <a:spLocks noGrp="1"/>
          </p:cNvSpPr>
          <p:nvPr>
            <p:ph type="body" sz="quarter" idx="3"/>
          </p:nvPr>
        </p:nvSpPr>
        <p:spPr>
          <a:xfrm>
            <a:off x="671831" y="4687266"/>
            <a:ext cx="5374640" cy="4440555"/>
          </a:xfrm>
          <a:prstGeom prst="rect">
            <a:avLst/>
          </a:prstGeom>
        </p:spPr>
        <p:txBody>
          <a:bodyPr vert="horz" lIns="90934" tIns="45467" rIns="90934" bIns="4546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2803"/>
            <a:ext cx="2911264" cy="493395"/>
          </a:xfrm>
          <a:prstGeom prst="rect">
            <a:avLst/>
          </a:prstGeom>
        </p:spPr>
        <p:txBody>
          <a:bodyPr vert="horz" lIns="90934" tIns="45467" rIns="90934" bIns="45467" rtlCol="0" anchor="b"/>
          <a:lstStyle>
            <a:lvl1pPr algn="l">
              <a:defRPr sz="1200"/>
            </a:lvl1pPr>
          </a:lstStyle>
          <a:p>
            <a:endParaRPr lang="ru-RU" dirty="0"/>
          </a:p>
        </p:txBody>
      </p:sp>
      <p:sp>
        <p:nvSpPr>
          <p:cNvPr id="7" name="Номер слайда 6"/>
          <p:cNvSpPr>
            <a:spLocks noGrp="1"/>
          </p:cNvSpPr>
          <p:nvPr>
            <p:ph type="sldNum" sz="quarter" idx="5"/>
          </p:nvPr>
        </p:nvSpPr>
        <p:spPr>
          <a:xfrm>
            <a:off x="3805483" y="9372803"/>
            <a:ext cx="2911264" cy="493395"/>
          </a:xfrm>
          <a:prstGeom prst="rect">
            <a:avLst/>
          </a:prstGeom>
        </p:spPr>
        <p:txBody>
          <a:bodyPr vert="horz" lIns="90934" tIns="45467" rIns="90934" bIns="45467" rtlCol="0" anchor="b"/>
          <a:lstStyle>
            <a:lvl1pPr algn="r">
              <a:defRPr sz="1200"/>
            </a:lvl1pPr>
          </a:lstStyle>
          <a:p>
            <a:fld id="{67CAF5B9-CC1E-4A3E-B04F-728BB30B0B5D}" type="slidenum">
              <a:rPr lang="ru-RU" smtClean="0"/>
              <a:pPr/>
              <a:t>‹#›</a:t>
            </a:fld>
            <a:endParaRPr lang="ru-RU" dirty="0"/>
          </a:p>
        </p:txBody>
      </p:sp>
    </p:spTree>
    <p:extLst>
      <p:ext uri="{BB962C8B-B14F-4D97-AF65-F5344CB8AC3E}">
        <p14:creationId xmlns:p14="http://schemas.microsoft.com/office/powerpoint/2010/main" val="657415538"/>
      </p:ext>
    </p:extLst>
  </p:cSld>
  <p:clrMap bg1="lt1" tx1="dk1" bg2="lt2" tx2="dk2" accent1="accent1" accent2="accent2" accent3="accent3" accent4="accent4" accent5="accent5" accent6="accent6" hlink="hlink" folHlink="folHlink"/>
  <p:notesStyle>
    <a:lvl1pPr marL="0" algn="l" defTabSz="1040850" rtl="0" eaLnBrk="1" latinLnBrk="0" hangingPunct="1">
      <a:defRPr sz="1400" kern="1200">
        <a:solidFill>
          <a:schemeClr val="tx1"/>
        </a:solidFill>
        <a:latin typeface="+mn-lt"/>
        <a:ea typeface="+mn-ea"/>
        <a:cs typeface="+mn-cs"/>
      </a:defRPr>
    </a:lvl1pPr>
    <a:lvl2pPr marL="520425" algn="l" defTabSz="1040850" rtl="0" eaLnBrk="1" latinLnBrk="0" hangingPunct="1">
      <a:defRPr sz="1400" kern="1200">
        <a:solidFill>
          <a:schemeClr val="tx1"/>
        </a:solidFill>
        <a:latin typeface="+mn-lt"/>
        <a:ea typeface="+mn-ea"/>
        <a:cs typeface="+mn-cs"/>
      </a:defRPr>
    </a:lvl2pPr>
    <a:lvl3pPr marL="1040850" algn="l" defTabSz="1040850" rtl="0" eaLnBrk="1" latinLnBrk="0" hangingPunct="1">
      <a:defRPr sz="1400" kern="1200">
        <a:solidFill>
          <a:schemeClr val="tx1"/>
        </a:solidFill>
        <a:latin typeface="+mn-lt"/>
        <a:ea typeface="+mn-ea"/>
        <a:cs typeface="+mn-cs"/>
      </a:defRPr>
    </a:lvl3pPr>
    <a:lvl4pPr marL="1561275" algn="l" defTabSz="1040850" rtl="0" eaLnBrk="1" latinLnBrk="0" hangingPunct="1">
      <a:defRPr sz="1400" kern="1200">
        <a:solidFill>
          <a:schemeClr val="tx1"/>
        </a:solidFill>
        <a:latin typeface="+mn-lt"/>
        <a:ea typeface="+mn-ea"/>
        <a:cs typeface="+mn-cs"/>
      </a:defRPr>
    </a:lvl4pPr>
    <a:lvl5pPr marL="2081701" algn="l" defTabSz="1040850" rtl="0" eaLnBrk="1" latinLnBrk="0" hangingPunct="1">
      <a:defRPr sz="1400" kern="1200">
        <a:solidFill>
          <a:schemeClr val="tx1"/>
        </a:solidFill>
        <a:latin typeface="+mn-lt"/>
        <a:ea typeface="+mn-ea"/>
        <a:cs typeface="+mn-cs"/>
      </a:defRPr>
    </a:lvl5pPr>
    <a:lvl6pPr marL="2602123" algn="l" defTabSz="1040850" rtl="0" eaLnBrk="1" latinLnBrk="0" hangingPunct="1">
      <a:defRPr sz="1400" kern="1200">
        <a:solidFill>
          <a:schemeClr val="tx1"/>
        </a:solidFill>
        <a:latin typeface="+mn-lt"/>
        <a:ea typeface="+mn-ea"/>
        <a:cs typeface="+mn-cs"/>
      </a:defRPr>
    </a:lvl6pPr>
    <a:lvl7pPr marL="3122551" algn="l" defTabSz="1040850" rtl="0" eaLnBrk="1" latinLnBrk="0" hangingPunct="1">
      <a:defRPr sz="1400" kern="1200">
        <a:solidFill>
          <a:schemeClr val="tx1"/>
        </a:solidFill>
        <a:latin typeface="+mn-lt"/>
        <a:ea typeface="+mn-ea"/>
        <a:cs typeface="+mn-cs"/>
      </a:defRPr>
    </a:lvl7pPr>
    <a:lvl8pPr marL="3642974" algn="l" defTabSz="1040850" rtl="0" eaLnBrk="1" latinLnBrk="0" hangingPunct="1">
      <a:defRPr sz="1400" kern="1200">
        <a:solidFill>
          <a:schemeClr val="tx1"/>
        </a:solidFill>
        <a:latin typeface="+mn-lt"/>
        <a:ea typeface="+mn-ea"/>
        <a:cs typeface="+mn-cs"/>
      </a:defRPr>
    </a:lvl8pPr>
    <a:lvl9pPr marL="4163396" algn="l" defTabSz="104085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CAF5B9-CC1E-4A3E-B04F-728BB30B0B5D}" type="slidenum">
              <a:rPr lang="ru-RU" smtClean="0"/>
              <a:pPr/>
              <a:t>8</a:t>
            </a:fld>
            <a:endParaRPr lang="ru-RU" dirty="0"/>
          </a:p>
        </p:txBody>
      </p:sp>
    </p:spTree>
    <p:extLst>
      <p:ext uri="{BB962C8B-B14F-4D97-AF65-F5344CB8AC3E}">
        <p14:creationId xmlns:p14="http://schemas.microsoft.com/office/powerpoint/2010/main" val="3260142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print"/>
          <a:stretch>
            <a:fillRect/>
          </a:stretch>
        </p:blipFill>
        <p:spPr bwMode="auto">
          <a:xfrm>
            <a:off x="1588" y="1574"/>
            <a:ext cx="10691812" cy="7558635"/>
          </a:xfrm>
          <a:prstGeom prst="rect">
            <a:avLst/>
          </a:prstGeom>
          <a:noFill/>
        </p:spPr>
      </p:pic>
      <p:sp>
        <p:nvSpPr>
          <p:cNvPr id="2" name="Заголовок 1"/>
          <p:cNvSpPr>
            <a:spLocks noGrp="1"/>
          </p:cNvSpPr>
          <p:nvPr>
            <p:ph type="ctrTitle" hasCustomPrompt="1"/>
          </p:nvPr>
        </p:nvSpPr>
        <p:spPr>
          <a:xfrm>
            <a:off x="802005" y="3708636"/>
            <a:ext cx="9089390" cy="1620771"/>
          </a:xfrm>
        </p:spPr>
        <p:txBody>
          <a:bodyPr>
            <a:normAutofit/>
          </a:bodyPr>
          <a:lstStyle>
            <a:lvl1pPr>
              <a:defRPr sz="57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604010" y="5364807"/>
            <a:ext cx="7485380" cy="1932323"/>
          </a:xfrm>
        </p:spPr>
        <p:txBody>
          <a:bodyPr>
            <a:normAutofit/>
          </a:bodyPr>
          <a:lstStyle>
            <a:lvl1pPr marL="0" indent="0" algn="ctr">
              <a:buNone/>
              <a:defRPr sz="3200" b="0">
                <a:solidFill>
                  <a:schemeClr val="bg1"/>
                </a:solidFill>
                <a:latin typeface="+mj-lt"/>
              </a:defRPr>
            </a:lvl1pPr>
            <a:lvl2pPr marL="520425" indent="0" algn="ctr">
              <a:buNone/>
              <a:defRPr>
                <a:solidFill>
                  <a:schemeClr val="tx1">
                    <a:tint val="75000"/>
                  </a:schemeClr>
                </a:solidFill>
              </a:defRPr>
            </a:lvl2pPr>
            <a:lvl3pPr marL="1040850" indent="0" algn="ctr">
              <a:buNone/>
              <a:defRPr>
                <a:solidFill>
                  <a:schemeClr val="tx1">
                    <a:tint val="75000"/>
                  </a:schemeClr>
                </a:solidFill>
              </a:defRPr>
            </a:lvl3pPr>
            <a:lvl4pPr marL="1561275" indent="0" algn="ctr">
              <a:buNone/>
              <a:defRPr>
                <a:solidFill>
                  <a:schemeClr val="tx1">
                    <a:tint val="75000"/>
                  </a:schemeClr>
                </a:solidFill>
              </a:defRPr>
            </a:lvl4pPr>
            <a:lvl5pPr marL="2081701" indent="0" algn="ctr">
              <a:buNone/>
              <a:defRPr>
                <a:solidFill>
                  <a:schemeClr val="tx1">
                    <a:tint val="75000"/>
                  </a:schemeClr>
                </a:solidFill>
              </a:defRPr>
            </a:lvl5pPr>
            <a:lvl6pPr marL="2602123" indent="0" algn="ctr">
              <a:buNone/>
              <a:defRPr>
                <a:solidFill>
                  <a:schemeClr val="tx1">
                    <a:tint val="75000"/>
                  </a:schemeClr>
                </a:solidFill>
              </a:defRPr>
            </a:lvl6pPr>
            <a:lvl7pPr marL="3122551" indent="0" algn="ctr">
              <a:buNone/>
              <a:defRPr>
                <a:solidFill>
                  <a:schemeClr val="tx1">
                    <a:tint val="75000"/>
                  </a:schemeClr>
                </a:solidFill>
              </a:defRPr>
            </a:lvl7pPr>
            <a:lvl8pPr marL="3642974" indent="0" algn="ctr">
              <a:buNone/>
              <a:defRPr>
                <a:solidFill>
                  <a:schemeClr val="tx1">
                    <a:tint val="75000"/>
                  </a:schemeClr>
                </a:solidFill>
              </a:defRPr>
            </a:lvl8pPr>
            <a:lvl9pPr marL="4163396" indent="0" algn="ctr">
              <a:buNone/>
              <a:defRPr>
                <a:solidFill>
                  <a:schemeClr val="tx1">
                    <a:tint val="75000"/>
                  </a:schemeClr>
                </a:solidFill>
              </a:defRPr>
            </a:lvl9pPr>
          </a:lstStyle>
          <a:p>
            <a:r>
              <a:rPr lang="ru-RU" dirty="0" smtClean="0"/>
              <a:t>22.12.2012</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0425" indent="0">
              <a:buNone/>
              <a:defRPr sz="3200"/>
            </a:lvl2pPr>
            <a:lvl3pPr marL="1040850" indent="0">
              <a:buNone/>
              <a:defRPr sz="2700"/>
            </a:lvl3pPr>
            <a:lvl4pPr marL="1561275" indent="0">
              <a:buNone/>
              <a:defRPr sz="2300"/>
            </a:lvl4pPr>
            <a:lvl5pPr marL="2081701" indent="0">
              <a:buNone/>
              <a:defRPr sz="2300"/>
            </a:lvl5pPr>
            <a:lvl6pPr marL="2602123" indent="0">
              <a:buNone/>
              <a:defRPr sz="2300"/>
            </a:lvl6pPr>
            <a:lvl7pPr marL="3122551" indent="0">
              <a:buNone/>
              <a:defRPr sz="2300"/>
            </a:lvl7pPr>
            <a:lvl8pPr marL="3642974" indent="0">
              <a:buNone/>
              <a:defRPr sz="2300"/>
            </a:lvl8pPr>
            <a:lvl9pPr marL="4163396" indent="0">
              <a:buNone/>
              <a:defRPr sz="2300"/>
            </a:lvl9pPr>
          </a:lstStyle>
          <a:p>
            <a:r>
              <a:rPr lang="ru-RU" dirty="0" smtClean="0"/>
              <a:t>Вставка рисунка</a:t>
            </a:r>
            <a:endParaRPr lang="ru-RU" dirty="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0425" indent="0">
              <a:buNone/>
              <a:defRPr sz="1400"/>
            </a:lvl2pPr>
            <a:lvl3pPr marL="1040850" indent="0">
              <a:buNone/>
              <a:defRPr sz="1100"/>
            </a:lvl3pPr>
            <a:lvl4pPr marL="1561275" indent="0">
              <a:buNone/>
              <a:defRPr sz="1000"/>
            </a:lvl4pPr>
            <a:lvl5pPr marL="2081701" indent="0">
              <a:buNone/>
              <a:defRPr sz="1000"/>
            </a:lvl5pPr>
            <a:lvl6pPr marL="2602123" indent="0">
              <a:buNone/>
              <a:defRPr sz="1000"/>
            </a:lvl6pPr>
            <a:lvl7pPr marL="3122551" indent="0">
              <a:buNone/>
              <a:defRPr sz="1000"/>
            </a:lvl7pPr>
            <a:lvl8pPr marL="3642974" indent="0">
              <a:buNone/>
              <a:defRPr sz="1000"/>
            </a:lvl8pPr>
            <a:lvl9pPr marL="4163396"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600" y="2110"/>
            <a:ext cx="10691813" cy="7558635"/>
          </a:xfrm>
          <a:prstGeom prst="rect">
            <a:avLst/>
          </a:prstGeom>
          <a:noFill/>
        </p:spPr>
      </p:pic>
      <p:sp>
        <p:nvSpPr>
          <p:cNvPr id="3" name="Содержимое 2"/>
          <p:cNvSpPr>
            <a:spLocks noGrp="1"/>
          </p:cNvSpPr>
          <p:nvPr>
            <p:ph idx="1"/>
          </p:nvPr>
        </p:nvSpPr>
        <p:spPr>
          <a:xfrm>
            <a:off x="962039" y="1771663"/>
            <a:ext cx="8561139" cy="5324475"/>
          </a:xfrm>
        </p:spPr>
        <p:txBody>
          <a:bodyPr/>
          <a:lstStyle>
            <a:lvl1pPr marL="362765" indent="0">
              <a:buFontTx/>
              <a:buNone/>
              <a:defRPr b="1">
                <a:latin typeface="+mj-lt"/>
              </a:defRPr>
            </a:lvl1pPr>
            <a:lvl2pPr marL="359599" indent="3175">
              <a:defRPr>
                <a:latin typeface="+mj-lt"/>
              </a:defRPr>
            </a:lvl2pPr>
            <a:lvl3pPr marL="627321" indent="-259799">
              <a:tabLst/>
              <a:defRPr>
                <a:latin typeface="+mj-lt"/>
              </a:defRPr>
            </a:lvl3pPr>
            <a:lvl4pPr marL="0" indent="359599">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6930876" y="5652845"/>
            <a:ext cx="1080120" cy="415498"/>
          </a:xfrm>
          <a:prstGeom prst="rect">
            <a:avLst/>
          </a:prstGeom>
          <a:noFill/>
        </p:spPr>
        <p:txBody>
          <a:bodyPr wrap="square" lIns="91248" tIns="45625" rIns="91248" bIns="45625" rtlCol="0">
            <a:noAutofit/>
          </a:bodyPr>
          <a:lstStyle/>
          <a:p>
            <a:endParaRPr lang="ru-RU" dirty="0"/>
          </a:p>
        </p:txBody>
      </p:sp>
      <p:sp>
        <p:nvSpPr>
          <p:cNvPr id="13" name="Заголовок 12"/>
          <p:cNvSpPr>
            <a:spLocks noGrp="1"/>
          </p:cNvSpPr>
          <p:nvPr>
            <p:ph type="title" hasCustomPrompt="1"/>
          </p:nvPr>
        </p:nvSpPr>
        <p:spPr>
          <a:xfrm>
            <a:off x="962026" y="552465"/>
            <a:ext cx="8580438" cy="1219199"/>
          </a:xfrm>
        </p:spPr>
        <p:txBody>
          <a:bodyPr/>
          <a:lstStyle>
            <a:lvl1pPr marL="0" marR="0" indent="0" defTabSz="1040850" rtl="0" eaLnBrk="1" fontAlgn="auto" latinLnBrk="0" hangingPunct="1">
              <a:lnSpc>
                <a:spcPct val="100000"/>
              </a:lnSpc>
              <a:spcBef>
                <a:spcPct val="0"/>
              </a:spcBef>
              <a:spcAft>
                <a:spcPts val="0"/>
              </a:spcAft>
              <a:tabLst/>
              <a:defRPr sz="5400"/>
            </a:lvl1pPr>
          </a:lstStyle>
          <a:p>
            <a:pPr marL="0" marR="0" lvl="0" indent="0" defTabSz="1040850"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print"/>
          <a:stretch>
            <a:fillRect/>
          </a:stretch>
        </p:blipFill>
        <p:spPr bwMode="auto">
          <a:xfrm>
            <a:off x="13" y="520"/>
            <a:ext cx="10691813" cy="7558635"/>
          </a:xfrm>
          <a:prstGeom prst="rect">
            <a:avLst/>
          </a:prstGeom>
          <a:noFill/>
        </p:spPr>
      </p:pic>
      <p:sp>
        <p:nvSpPr>
          <p:cNvPr id="3" name="Содержимое 2"/>
          <p:cNvSpPr>
            <a:spLocks noGrp="1"/>
          </p:cNvSpPr>
          <p:nvPr>
            <p:ph idx="1"/>
          </p:nvPr>
        </p:nvSpPr>
        <p:spPr>
          <a:xfrm>
            <a:off x="962039" y="1771663"/>
            <a:ext cx="8561139" cy="5324475"/>
          </a:xfrm>
        </p:spPr>
        <p:txBody>
          <a:bodyPr/>
          <a:lstStyle>
            <a:lvl1pPr marL="362765" indent="0">
              <a:buFontTx/>
              <a:buNone/>
              <a:defRPr b="1">
                <a:latin typeface="+mj-lt"/>
              </a:defRPr>
            </a:lvl1pPr>
            <a:lvl2pPr marL="362765" indent="0">
              <a:defRPr>
                <a:latin typeface="+mj-lt"/>
              </a:defRPr>
            </a:lvl2pPr>
            <a:lvl3pPr marL="627321" indent="-259799">
              <a:defRPr>
                <a:latin typeface="+mj-lt"/>
              </a:defRPr>
            </a:lvl3pPr>
            <a:lvl4pPr marL="0" indent="359599">
              <a:defRPr>
                <a:latin typeface="+mj-lt"/>
              </a:defRPr>
            </a:lvl4pPr>
            <a:lvl5pPr marL="1432066"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961197" y="552465"/>
            <a:ext cx="8581268" cy="1219199"/>
          </a:xfrm>
        </p:spPr>
        <p:txBody>
          <a:bodyPr/>
          <a:lstStyle>
            <a:lvl1pPr marL="0" marR="0" indent="0" defTabSz="1040850" rtl="0" eaLnBrk="1" fontAlgn="auto" latinLnBrk="0" hangingPunct="1">
              <a:lnSpc>
                <a:spcPct val="100000"/>
              </a:lnSpc>
              <a:spcBef>
                <a:spcPct val="0"/>
              </a:spcBef>
              <a:spcAft>
                <a:spcPts val="0"/>
              </a:spcAft>
              <a:tabLst/>
              <a:defRPr sz="5400"/>
            </a:lvl1pPr>
          </a:lstStyle>
          <a:p>
            <a:pPr marL="0" marR="0" lvl="0" indent="0" defTabSz="1040850" rtl="0" eaLnBrk="1" fontAlgn="auto" latinLnBrk="0" hangingPunct="1">
              <a:lnSpc>
                <a:spcPct val="100000"/>
              </a:lnSpc>
              <a:spcBef>
                <a:spcPct val="0"/>
              </a:spcBef>
              <a:spcAft>
                <a:spcPts val="0"/>
              </a:spcAft>
              <a:tabLst/>
              <a:defRPr/>
            </a:pPr>
            <a:r>
              <a:rPr kumimoji="0" lang="ru-RU" sz="48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3" y="2"/>
            <a:ext cx="10691813" cy="7558635"/>
          </a:xfrm>
          <a:prstGeom prst="rect">
            <a:avLst/>
          </a:prstGeom>
          <a:noFill/>
        </p:spPr>
      </p:pic>
      <p:sp>
        <p:nvSpPr>
          <p:cNvPr id="2" name="Заголовок 1"/>
          <p:cNvSpPr>
            <a:spLocks noGrp="1"/>
          </p:cNvSpPr>
          <p:nvPr>
            <p:ph type="title"/>
          </p:nvPr>
        </p:nvSpPr>
        <p:spPr>
          <a:xfrm>
            <a:off x="962039" y="1116335"/>
            <a:ext cx="8561139" cy="2232248"/>
          </a:xfrm>
        </p:spPr>
        <p:txBody>
          <a:bodyPr anchor="t"/>
          <a:lstStyle>
            <a:lvl1pPr algn="l">
              <a:defRPr sz="4600" b="1" cap="all"/>
            </a:lvl1pPr>
          </a:lstStyle>
          <a:p>
            <a:r>
              <a:rPr lang="ru-RU" smtClean="0"/>
              <a:t>Образец заголовка</a:t>
            </a:r>
            <a:endParaRPr lang="ru-RU" dirty="0"/>
          </a:p>
        </p:txBody>
      </p:sp>
      <p:sp>
        <p:nvSpPr>
          <p:cNvPr id="3" name="Текст 2"/>
          <p:cNvSpPr>
            <a:spLocks noGrp="1"/>
          </p:cNvSpPr>
          <p:nvPr>
            <p:ph type="body" idx="1"/>
          </p:nvPr>
        </p:nvSpPr>
        <p:spPr>
          <a:xfrm>
            <a:off x="962039" y="3781425"/>
            <a:ext cx="8561139" cy="3314700"/>
          </a:xfrm>
        </p:spPr>
        <p:txBody>
          <a:bodyPr anchor="t"/>
          <a:lstStyle>
            <a:lvl1pPr marL="0" indent="0">
              <a:buNone/>
              <a:defRPr sz="2300">
                <a:solidFill>
                  <a:schemeClr val="tx1">
                    <a:tint val="75000"/>
                  </a:schemeClr>
                </a:solidFill>
              </a:defRPr>
            </a:lvl1pPr>
            <a:lvl2pPr marL="520425" indent="0">
              <a:buNone/>
              <a:defRPr sz="2100">
                <a:solidFill>
                  <a:schemeClr val="tx1">
                    <a:tint val="75000"/>
                  </a:schemeClr>
                </a:solidFill>
              </a:defRPr>
            </a:lvl2pPr>
            <a:lvl3pPr marL="1040850" indent="0">
              <a:buNone/>
              <a:defRPr sz="1800">
                <a:solidFill>
                  <a:schemeClr val="tx1">
                    <a:tint val="75000"/>
                  </a:schemeClr>
                </a:solidFill>
              </a:defRPr>
            </a:lvl3pPr>
            <a:lvl4pPr marL="1561275" indent="0">
              <a:buNone/>
              <a:defRPr sz="1600">
                <a:solidFill>
                  <a:schemeClr val="tx1">
                    <a:tint val="75000"/>
                  </a:schemeClr>
                </a:solidFill>
              </a:defRPr>
            </a:lvl4pPr>
            <a:lvl5pPr marL="2081701" indent="0">
              <a:buNone/>
              <a:defRPr sz="1600">
                <a:solidFill>
                  <a:schemeClr val="tx1">
                    <a:tint val="75000"/>
                  </a:schemeClr>
                </a:solidFill>
              </a:defRPr>
            </a:lvl5pPr>
            <a:lvl6pPr marL="2602123" indent="0">
              <a:buNone/>
              <a:defRPr sz="1600">
                <a:solidFill>
                  <a:schemeClr val="tx1">
                    <a:tint val="75000"/>
                  </a:schemeClr>
                </a:solidFill>
              </a:defRPr>
            </a:lvl6pPr>
            <a:lvl7pPr marL="3122551" indent="0">
              <a:buNone/>
              <a:defRPr sz="1600">
                <a:solidFill>
                  <a:schemeClr val="tx1">
                    <a:tint val="75000"/>
                  </a:schemeClr>
                </a:solidFill>
              </a:defRPr>
            </a:lvl7pPr>
            <a:lvl8pPr marL="3642974" indent="0">
              <a:buNone/>
              <a:defRPr sz="1600">
                <a:solidFill>
                  <a:schemeClr val="tx1">
                    <a:tint val="75000"/>
                  </a:schemeClr>
                </a:solidFill>
              </a:defRPr>
            </a:lvl8pPr>
            <a:lvl9pPr marL="4163396" indent="0">
              <a:buNone/>
              <a:defRPr sz="16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600" y="2110"/>
            <a:ext cx="10691813" cy="7558635"/>
          </a:xfrm>
          <a:prstGeom prst="rect">
            <a:avLst/>
          </a:prstGeom>
          <a:noFill/>
        </p:spPr>
      </p:pic>
      <p:sp>
        <p:nvSpPr>
          <p:cNvPr id="2" name="Заголовок 1"/>
          <p:cNvSpPr>
            <a:spLocks noGrp="1"/>
          </p:cNvSpPr>
          <p:nvPr>
            <p:ph type="title"/>
          </p:nvPr>
        </p:nvSpPr>
        <p:spPr>
          <a:xfrm>
            <a:off x="962026" y="552451"/>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6" y="1771650"/>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72" y="1771650"/>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6"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38" y="1771650"/>
            <a:ext cx="4297419" cy="626250"/>
          </a:xfrm>
        </p:spPr>
        <p:txBody>
          <a:bodyPr anchor="b"/>
          <a:lstStyle>
            <a:lvl1pPr marL="0" indent="0">
              <a:buNone/>
              <a:defRPr sz="2700" b="1"/>
            </a:lvl1pPr>
            <a:lvl2pPr marL="520425" indent="0">
              <a:buNone/>
              <a:defRPr sz="2300" b="1"/>
            </a:lvl2pPr>
            <a:lvl3pPr marL="1040850" indent="0">
              <a:buNone/>
              <a:defRPr sz="2100" b="1"/>
            </a:lvl3pPr>
            <a:lvl4pPr marL="1561275" indent="0">
              <a:buNone/>
              <a:defRPr sz="1800" b="1"/>
            </a:lvl4pPr>
            <a:lvl5pPr marL="2081701" indent="0">
              <a:buNone/>
              <a:defRPr sz="1800" b="1"/>
            </a:lvl5pPr>
            <a:lvl6pPr marL="2602123" indent="0">
              <a:buNone/>
              <a:defRPr sz="1800" b="1"/>
            </a:lvl6pPr>
            <a:lvl7pPr marL="3122551" indent="0">
              <a:buNone/>
              <a:defRPr sz="1800" b="1"/>
            </a:lvl7pPr>
            <a:lvl8pPr marL="3642974" indent="0">
              <a:buNone/>
              <a:defRPr sz="1800" b="1"/>
            </a:lvl8pPr>
            <a:lvl9pPr marL="4163396"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962038" y="2397901"/>
            <a:ext cx="4297419" cy="469822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04" y="1771650"/>
            <a:ext cx="4195762" cy="626250"/>
          </a:xfrm>
        </p:spPr>
        <p:txBody>
          <a:bodyPr anchor="b"/>
          <a:lstStyle>
            <a:lvl1pPr marL="0" indent="0">
              <a:buNone/>
              <a:defRPr sz="2700" b="1"/>
            </a:lvl1pPr>
            <a:lvl2pPr marL="520425" indent="0">
              <a:buNone/>
              <a:defRPr sz="2300" b="1"/>
            </a:lvl2pPr>
            <a:lvl3pPr marL="1040850" indent="0">
              <a:buNone/>
              <a:defRPr sz="2100" b="1"/>
            </a:lvl3pPr>
            <a:lvl4pPr marL="1561275" indent="0">
              <a:buNone/>
              <a:defRPr sz="1800" b="1"/>
            </a:lvl4pPr>
            <a:lvl5pPr marL="2081701" indent="0">
              <a:buNone/>
              <a:defRPr sz="1800" b="1"/>
            </a:lvl5pPr>
            <a:lvl6pPr marL="2602123" indent="0">
              <a:buNone/>
              <a:defRPr sz="1800" b="1"/>
            </a:lvl6pPr>
            <a:lvl7pPr marL="3122551" indent="0">
              <a:buNone/>
              <a:defRPr sz="1800" b="1"/>
            </a:lvl7pPr>
            <a:lvl8pPr marL="3642974" indent="0">
              <a:buNone/>
              <a:defRPr sz="1800" b="1"/>
            </a:lvl8pPr>
            <a:lvl9pPr marL="4163396"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46704" y="2412479"/>
            <a:ext cx="4195762" cy="4683646"/>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dirty="0"/>
          </a:p>
        </p:txBody>
      </p:sp>
      <p:sp>
        <p:nvSpPr>
          <p:cNvPr id="12" name="Номер слайда 11"/>
          <p:cNvSpPr>
            <a:spLocks noGrp="1"/>
          </p:cNvSpPr>
          <p:nvPr>
            <p:ph type="sldNum" sz="quarter" idx="11"/>
          </p:nvPr>
        </p:nvSpPr>
        <p:spPr/>
        <p:txBody>
          <a:bodyPr/>
          <a:lstStyle/>
          <a:p>
            <a:fld id="{E20E89E6-FE54-4E13-859C-1FA908D70D39}" type="slidenum">
              <a:rPr lang="ru-RU" smtClean="0"/>
              <a:pPr/>
              <a:t>‹#›</a:t>
            </a:fld>
            <a:endParaRPr lang="ru-RU" dirty="0"/>
          </a:p>
        </p:txBody>
      </p:sp>
      <p:sp>
        <p:nvSpPr>
          <p:cNvPr id="13" name="Нижний колонтитул 12"/>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600" y="2110"/>
            <a:ext cx="10691813" cy="7558635"/>
          </a:xfrm>
          <a:prstGeom prst="rect">
            <a:avLst/>
          </a:prstGeom>
          <a:noFill/>
        </p:spPr>
      </p:pic>
      <p:sp>
        <p:nvSpPr>
          <p:cNvPr id="2" name="Заголовок 1"/>
          <p:cNvSpPr>
            <a:spLocks noGrp="1"/>
          </p:cNvSpPr>
          <p:nvPr>
            <p:ph type="title"/>
          </p:nvPr>
        </p:nvSpPr>
        <p:spPr>
          <a:xfrm>
            <a:off x="962026" y="552451"/>
            <a:ext cx="9196705" cy="1219200"/>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dirty="0"/>
          </a:p>
        </p:txBody>
      </p:sp>
      <p:sp>
        <p:nvSpPr>
          <p:cNvPr id="12" name="Номер слайда 11"/>
          <p:cNvSpPr>
            <a:spLocks noGrp="1"/>
          </p:cNvSpPr>
          <p:nvPr>
            <p:ph type="sldNum" sz="quarter" idx="11"/>
          </p:nvPr>
        </p:nvSpPr>
        <p:spPr/>
        <p:txBody>
          <a:bodyPr/>
          <a:lstStyle/>
          <a:p>
            <a:fld id="{E20E89E6-FE54-4E13-859C-1FA908D70D39}" type="slidenum">
              <a:rPr lang="ru-RU" smtClean="0"/>
              <a:pPr/>
              <a:t>‹#›</a:t>
            </a:fld>
            <a:endParaRPr lang="ru-RU" dirty="0"/>
          </a:p>
        </p:txBody>
      </p:sp>
      <p:sp>
        <p:nvSpPr>
          <p:cNvPr id="13" name="Нижний колонтитул 12"/>
          <p:cNvSpPr>
            <a:spLocks noGrp="1"/>
          </p:cNvSpPr>
          <p:nvPr>
            <p:ph type="ftr" sz="quarter" idx="12"/>
          </p:nvPr>
        </p:nvSpPr>
        <p:spPr/>
        <p:txBody>
          <a:bodyPr/>
          <a:lstStyle/>
          <a:p>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5" name="Номер слайда 5"/>
          <p:cNvSpPr>
            <a:spLocks noGrp="1"/>
          </p:cNvSpPr>
          <p:nvPr>
            <p:ph type="sldNum" sz="quarter" idx="4"/>
          </p:nvPr>
        </p:nvSpPr>
        <p:spPr>
          <a:xfrm>
            <a:off x="9578975" y="6474804"/>
            <a:ext cx="663576" cy="720080"/>
          </a:xfrm>
          <a:prstGeom prst="rect">
            <a:avLst/>
          </a:prstGeom>
        </p:spPr>
        <p:txBody>
          <a:bodyPr vert="horz" lIns="104087" tIns="52043" rIns="104087" bIns="52043" rtlCol="0" anchor="ctr">
            <a:normAutofit/>
          </a:bodyPr>
          <a:lstStyle>
            <a:lvl1pPr algn="ctr">
              <a:defRPr sz="2700" i="0">
                <a:solidFill>
                  <a:schemeClr val="bg1"/>
                </a:solidFill>
                <a:latin typeface="+mj-lt"/>
              </a:defRPr>
            </a:lvl1pPr>
          </a:lstStyle>
          <a:p>
            <a:fld id="{E20E89E6-FE54-4E13-859C-1FA908D70D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85"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85" y="1582265"/>
            <a:ext cx="3518055" cy="5172114"/>
          </a:xfrm>
        </p:spPr>
        <p:txBody>
          <a:bodyPr/>
          <a:lstStyle>
            <a:lvl1pPr marL="0" indent="0">
              <a:buNone/>
              <a:defRPr sz="1600"/>
            </a:lvl1pPr>
            <a:lvl2pPr marL="520425" indent="0">
              <a:buNone/>
              <a:defRPr sz="1400"/>
            </a:lvl2pPr>
            <a:lvl3pPr marL="1040850" indent="0">
              <a:buNone/>
              <a:defRPr sz="1100"/>
            </a:lvl3pPr>
            <a:lvl4pPr marL="1561275" indent="0">
              <a:buNone/>
              <a:defRPr sz="1000"/>
            </a:lvl4pPr>
            <a:lvl5pPr marL="2081701" indent="0">
              <a:buNone/>
              <a:defRPr sz="1000"/>
            </a:lvl5pPr>
            <a:lvl6pPr marL="2602123" indent="0">
              <a:buNone/>
              <a:defRPr sz="1000"/>
            </a:lvl6pPr>
            <a:lvl7pPr marL="3122551" indent="0">
              <a:buNone/>
              <a:defRPr sz="1000"/>
            </a:lvl7pPr>
            <a:lvl8pPr marL="3642974" indent="0">
              <a:buNone/>
              <a:defRPr sz="1000"/>
            </a:lvl8pPr>
            <a:lvl9pPr marL="4163396"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20E89E6-FE54-4E13-859C-1FA908D70D3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25" y="540277"/>
            <a:ext cx="8588251" cy="1224136"/>
          </a:xfrm>
          <a:prstGeom prst="rect">
            <a:avLst/>
          </a:prstGeom>
        </p:spPr>
        <p:txBody>
          <a:bodyPr vert="horz" lIns="104087" tIns="52043" rIns="104087" bIns="52043"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54225" y="1764295"/>
            <a:ext cx="8588251" cy="5331830"/>
          </a:xfrm>
          <a:prstGeom prst="rect">
            <a:avLst/>
          </a:prstGeom>
        </p:spPr>
        <p:txBody>
          <a:bodyPr vert="horz" lIns="104087" tIns="52043" rIns="104087" bIns="52043"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34671" y="7008185"/>
            <a:ext cx="2495127" cy="402567"/>
          </a:xfrm>
          <a:prstGeom prst="rect">
            <a:avLst/>
          </a:prstGeom>
        </p:spPr>
        <p:txBody>
          <a:bodyPr vert="horz" lIns="104087" tIns="52043" rIns="104087" bIns="52043" rtlCol="0" anchor="ctr"/>
          <a:lstStyle>
            <a:lvl1pPr algn="l">
              <a:defRPr sz="1400">
                <a:solidFill>
                  <a:schemeClr val="tx1">
                    <a:tint val="75000"/>
                  </a:schemeClr>
                </a:solidFill>
              </a:defRPr>
            </a:lvl1pPr>
          </a:lstStyle>
          <a:p>
            <a:endParaRPr lang="ru-RU" dirty="0"/>
          </a:p>
        </p:txBody>
      </p:sp>
      <p:sp>
        <p:nvSpPr>
          <p:cNvPr id="5" name="Нижний колонтитул 4"/>
          <p:cNvSpPr>
            <a:spLocks noGrp="1"/>
          </p:cNvSpPr>
          <p:nvPr>
            <p:ph type="ftr" sz="quarter" idx="3"/>
          </p:nvPr>
        </p:nvSpPr>
        <p:spPr>
          <a:xfrm>
            <a:off x="3653582" y="7008185"/>
            <a:ext cx="3386243" cy="402567"/>
          </a:xfrm>
          <a:prstGeom prst="rect">
            <a:avLst/>
          </a:prstGeom>
        </p:spPr>
        <p:txBody>
          <a:bodyPr vert="horz" lIns="104087" tIns="52043" rIns="104087" bIns="52043" rtlCol="0" anchor="ctr"/>
          <a:lstStyle>
            <a:lvl1pPr algn="ctr">
              <a:defRPr sz="14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9734554" y="6660951"/>
            <a:ext cx="724718" cy="696626"/>
          </a:xfrm>
          <a:prstGeom prst="rect">
            <a:avLst/>
          </a:prstGeom>
        </p:spPr>
        <p:txBody>
          <a:bodyPr vert="horz" lIns="104087" tIns="52043" rIns="104087" bIns="52043" rtlCol="0" anchor="ctr">
            <a:normAutofit/>
          </a:bodyPr>
          <a:lstStyle>
            <a:lvl1pPr algn="ctr">
              <a:lnSpc>
                <a:spcPts val="2400"/>
              </a:lnSpc>
              <a:defRPr sz="2700">
                <a:solidFill>
                  <a:schemeClr val="bg1"/>
                </a:solidFill>
              </a:defRPr>
            </a:lvl1pPr>
          </a:lstStyle>
          <a:p>
            <a:fld id="{E20E89E6-FE54-4E13-859C-1FA908D70D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1040850" rtl="0" eaLnBrk="1" latinLnBrk="0" hangingPunct="1">
        <a:lnSpc>
          <a:spcPts val="5194"/>
        </a:lnSpc>
        <a:spcBef>
          <a:spcPct val="0"/>
        </a:spcBef>
        <a:buNone/>
        <a:defRPr sz="4200" b="1" i="0" kern="1200">
          <a:solidFill>
            <a:srgbClr val="005AA9"/>
          </a:solidFill>
          <a:latin typeface="+mj-lt"/>
          <a:ea typeface="+mj-ea"/>
          <a:cs typeface="+mj-cs"/>
        </a:defRPr>
      </a:lvl1pPr>
    </p:titleStyle>
    <p:bodyStyle>
      <a:lvl1pPr marL="362765" indent="0" algn="l" defTabSz="1040850" rtl="0" eaLnBrk="1" latinLnBrk="0" hangingPunct="1">
        <a:spcBef>
          <a:spcPct val="20000"/>
        </a:spcBef>
        <a:buFont typeface="+mj-lt"/>
        <a:buNone/>
        <a:defRPr sz="3700" b="0" i="0" kern="1200">
          <a:solidFill>
            <a:srgbClr val="005AA9"/>
          </a:solidFill>
          <a:latin typeface="+mj-lt"/>
          <a:ea typeface="+mn-ea"/>
          <a:cs typeface="+mn-cs"/>
        </a:defRPr>
      </a:lvl1pPr>
      <a:lvl2pPr marL="362765" indent="0" algn="l" defTabSz="1040850"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711282" indent="-259799" algn="l" defTabSz="1040850" rtl="0" eaLnBrk="1" latinLnBrk="0" hangingPunct="1">
        <a:spcBef>
          <a:spcPct val="20000"/>
        </a:spcBef>
        <a:buFont typeface="Arial" pitchFamily="34" charset="0"/>
        <a:buChar char="•"/>
        <a:defRPr sz="2400" b="0" i="0" kern="1200">
          <a:solidFill>
            <a:srgbClr val="504F53"/>
          </a:solidFill>
          <a:latin typeface="+mj-lt"/>
          <a:ea typeface="+mn-ea"/>
          <a:cs typeface="+mn-cs"/>
        </a:defRPr>
      </a:lvl3pPr>
      <a:lvl4pPr marL="0" indent="359599" algn="just" defTabSz="1040850" rtl="0" eaLnBrk="1" latinLnBrk="0" hangingPunct="1">
        <a:lnSpc>
          <a:spcPts val="1800"/>
        </a:lnSpc>
        <a:spcBef>
          <a:spcPts val="400"/>
        </a:spcBef>
        <a:buFont typeface="Arial" pitchFamily="34" charset="0"/>
        <a:buNone/>
        <a:tabLst/>
        <a:defRPr sz="1600" b="0" i="0" kern="1200">
          <a:solidFill>
            <a:srgbClr val="504F53"/>
          </a:solidFill>
          <a:latin typeface="+mj-lt"/>
          <a:ea typeface="+mn-ea"/>
          <a:cs typeface="+mn-cs"/>
        </a:defRPr>
      </a:lvl4pPr>
      <a:lvl5pPr marL="1432066" indent="0" algn="l" defTabSz="1040850"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62336" indent="-260212" algn="l" defTabSz="104085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2761" indent="-260212" algn="l" defTabSz="104085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3188" indent="-260212" algn="l" defTabSz="104085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3612" indent="-260212" algn="l" defTabSz="104085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0850" rtl="0" eaLnBrk="1" latinLnBrk="0" hangingPunct="1">
        <a:defRPr sz="2100" kern="1200">
          <a:solidFill>
            <a:schemeClr val="tx1"/>
          </a:solidFill>
          <a:latin typeface="+mn-lt"/>
          <a:ea typeface="+mn-ea"/>
          <a:cs typeface="+mn-cs"/>
        </a:defRPr>
      </a:lvl1pPr>
      <a:lvl2pPr marL="520425" algn="l" defTabSz="1040850" rtl="0" eaLnBrk="1" latinLnBrk="0" hangingPunct="1">
        <a:defRPr sz="2100" kern="1200">
          <a:solidFill>
            <a:schemeClr val="tx1"/>
          </a:solidFill>
          <a:latin typeface="+mn-lt"/>
          <a:ea typeface="+mn-ea"/>
          <a:cs typeface="+mn-cs"/>
        </a:defRPr>
      </a:lvl2pPr>
      <a:lvl3pPr marL="1040850" algn="l" defTabSz="1040850" rtl="0" eaLnBrk="1" latinLnBrk="0" hangingPunct="1">
        <a:defRPr sz="2100" kern="1200">
          <a:solidFill>
            <a:schemeClr val="tx1"/>
          </a:solidFill>
          <a:latin typeface="+mn-lt"/>
          <a:ea typeface="+mn-ea"/>
          <a:cs typeface="+mn-cs"/>
        </a:defRPr>
      </a:lvl3pPr>
      <a:lvl4pPr marL="1561275" algn="l" defTabSz="1040850" rtl="0" eaLnBrk="1" latinLnBrk="0" hangingPunct="1">
        <a:defRPr sz="2100" kern="1200">
          <a:solidFill>
            <a:schemeClr val="tx1"/>
          </a:solidFill>
          <a:latin typeface="+mn-lt"/>
          <a:ea typeface="+mn-ea"/>
          <a:cs typeface="+mn-cs"/>
        </a:defRPr>
      </a:lvl4pPr>
      <a:lvl5pPr marL="2081701" algn="l" defTabSz="1040850" rtl="0" eaLnBrk="1" latinLnBrk="0" hangingPunct="1">
        <a:defRPr sz="2100" kern="1200">
          <a:solidFill>
            <a:schemeClr val="tx1"/>
          </a:solidFill>
          <a:latin typeface="+mn-lt"/>
          <a:ea typeface="+mn-ea"/>
          <a:cs typeface="+mn-cs"/>
        </a:defRPr>
      </a:lvl5pPr>
      <a:lvl6pPr marL="2602123" algn="l" defTabSz="1040850" rtl="0" eaLnBrk="1" latinLnBrk="0" hangingPunct="1">
        <a:defRPr sz="2100" kern="1200">
          <a:solidFill>
            <a:schemeClr val="tx1"/>
          </a:solidFill>
          <a:latin typeface="+mn-lt"/>
          <a:ea typeface="+mn-ea"/>
          <a:cs typeface="+mn-cs"/>
        </a:defRPr>
      </a:lvl6pPr>
      <a:lvl7pPr marL="3122551" algn="l" defTabSz="1040850" rtl="0" eaLnBrk="1" latinLnBrk="0" hangingPunct="1">
        <a:defRPr sz="2100" kern="1200">
          <a:solidFill>
            <a:schemeClr val="tx1"/>
          </a:solidFill>
          <a:latin typeface="+mn-lt"/>
          <a:ea typeface="+mn-ea"/>
          <a:cs typeface="+mn-cs"/>
        </a:defRPr>
      </a:lvl7pPr>
      <a:lvl8pPr marL="3642974" algn="l" defTabSz="1040850" rtl="0" eaLnBrk="1" latinLnBrk="0" hangingPunct="1">
        <a:defRPr sz="2100" kern="1200">
          <a:solidFill>
            <a:schemeClr val="tx1"/>
          </a:solidFill>
          <a:latin typeface="+mn-lt"/>
          <a:ea typeface="+mn-ea"/>
          <a:cs typeface="+mn-cs"/>
        </a:defRPr>
      </a:lvl8pPr>
      <a:lvl9pPr marL="4163396" algn="l" defTabSz="10408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nalog.ru/" TargetMode="External"/><Relationship Id="rId2" Type="http://schemas.openxmlformats.org/officeDocument/2006/relationships/hyperlink" Target="http://www.nalog.gov.ru/" TargetMode="Externa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hyperlink" Target="https://twitter.com/nalog__ru" TargetMode="External"/><Relationship Id="rId4" Type="http://schemas.openxmlformats.org/officeDocument/2006/relationships/hyperlink" Target="https://vk.com/nalog__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62039" y="3781425"/>
            <a:ext cx="8633133" cy="3314700"/>
          </a:xfrm>
        </p:spPr>
        <p:txBody>
          <a:bodyPr/>
          <a:lstStyle/>
          <a:p>
            <a:pPr algn="ctr"/>
            <a:r>
              <a:rPr lang="ru-RU" sz="3200" b="1" dirty="0" smtClean="0">
                <a:solidFill>
                  <a:schemeClr val="tx2"/>
                </a:solidFill>
              </a:rPr>
              <a:t>Приложение к  </a:t>
            </a:r>
            <a:r>
              <a:rPr lang="ru-RU" sz="3200" b="1" dirty="0">
                <a:solidFill>
                  <a:schemeClr val="tx2"/>
                </a:solidFill>
              </a:rPr>
              <a:t>Ведомственному плану ФНС России по реализации Концепции открытости федеральных органов исполнительной власти на </a:t>
            </a:r>
            <a:r>
              <a:rPr lang="ru-RU" sz="3200" b="1" dirty="0" smtClean="0">
                <a:solidFill>
                  <a:schemeClr val="tx2"/>
                </a:solidFill>
              </a:rPr>
              <a:t>2021 год</a:t>
            </a:r>
          </a:p>
          <a:p>
            <a:pPr algn="r"/>
            <a:r>
              <a:rPr lang="ru-RU" sz="1600" dirty="0" smtClean="0">
                <a:solidFill>
                  <a:srgbClr val="002060"/>
                </a:solidFill>
              </a:rPr>
              <a:t>                                                               		</a:t>
            </a:r>
            <a:r>
              <a:rPr lang="en-US" sz="1600" b="1" dirty="0">
                <a:hlinkClick r:id="rId2"/>
              </a:rPr>
              <a:t>www</a:t>
            </a:r>
            <a:r>
              <a:rPr lang="ru-RU" sz="1600" b="1" dirty="0">
                <a:hlinkClick r:id="rId2"/>
              </a:rPr>
              <a:t>.</a:t>
            </a:r>
            <a:r>
              <a:rPr lang="en-US" sz="1600" b="1" dirty="0" err="1">
                <a:hlinkClick r:id="rId2"/>
              </a:rPr>
              <a:t>nalog</a:t>
            </a:r>
            <a:r>
              <a:rPr lang="ru-RU" sz="1600" b="1" dirty="0">
                <a:hlinkClick r:id="rId2"/>
              </a:rPr>
              <a:t>.</a:t>
            </a:r>
            <a:r>
              <a:rPr lang="en-US" sz="1600" b="1" dirty="0" err="1">
                <a:hlinkClick r:id="rId2"/>
              </a:rPr>
              <a:t>gov</a:t>
            </a:r>
            <a:r>
              <a:rPr lang="ru-RU" sz="1600" b="1" dirty="0">
                <a:hlinkClick r:id="rId2"/>
              </a:rPr>
              <a:t>.</a:t>
            </a:r>
            <a:r>
              <a:rPr lang="en-US" sz="1600" b="1" dirty="0" err="1" smtClean="0">
                <a:hlinkClick r:id="rId2"/>
              </a:rPr>
              <a:t>ru</a:t>
            </a:r>
            <a:endParaRPr lang="ru-RU" sz="1600" b="1" dirty="0" smtClean="0"/>
          </a:p>
          <a:p>
            <a:pPr lvl="0" algn="r"/>
            <a:r>
              <a:rPr lang="ru-RU" sz="1600" b="1" u="sng" dirty="0">
                <a:hlinkClick r:id="rId3"/>
              </a:rPr>
              <a:t>https://www.facebook.com/nalog.ru/</a:t>
            </a:r>
            <a:endParaRPr lang="ru-RU" sz="1600" b="1" dirty="0"/>
          </a:p>
          <a:p>
            <a:pPr lvl="0" algn="r"/>
            <a:r>
              <a:rPr lang="ru-RU" sz="1600" b="1" u="sng" dirty="0">
                <a:hlinkClick r:id="rId4"/>
              </a:rPr>
              <a:t>https://vk.com/nalog__ru</a:t>
            </a:r>
            <a:endParaRPr lang="ru-RU" sz="1600" b="1" dirty="0"/>
          </a:p>
          <a:p>
            <a:pPr algn="r"/>
            <a:r>
              <a:rPr lang="ru-RU" sz="1600" b="1" u="sng">
                <a:hlinkClick r:id="rId5"/>
              </a:rPr>
              <a:t>https://twitter.com/nalog__ru</a:t>
            </a:r>
            <a:endParaRPr lang="ru-RU" sz="1600" b="1">
              <a:solidFill>
                <a:schemeClr val="tx1"/>
              </a:solidFill>
            </a:endParaRPr>
          </a:p>
          <a:p>
            <a:endParaRPr lang="ru-RU" dirty="0"/>
          </a:p>
        </p:txBody>
      </p:sp>
      <p:pic>
        <p:nvPicPr>
          <p:cNvPr id="5"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5278" y="756295"/>
            <a:ext cx="2277566" cy="225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5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468263"/>
            <a:ext cx="9577064" cy="2880320"/>
          </a:xfrm>
        </p:spPr>
        <p:txBody>
          <a:bodyPr>
            <a:normAutofit/>
          </a:bodyPr>
          <a:lstStyle/>
          <a:p>
            <a:pPr>
              <a:lnSpc>
                <a:spcPct val="100000"/>
              </a:lnSpc>
            </a:pPr>
            <a:r>
              <a:rPr lang="en-US" sz="2200" dirty="0" smtClean="0"/>
              <a:t>viii</a:t>
            </a:r>
            <a:r>
              <a:rPr lang="ru-RU" sz="2200" dirty="0" smtClean="0"/>
              <a:t>. </a:t>
            </a:r>
            <a:r>
              <a:rPr lang="ru-RU" sz="2200" dirty="0"/>
              <a:t>Взаимодействие ФНС России с Общественным советом </a:t>
            </a:r>
            <a:r>
              <a:rPr lang="ru-RU" sz="2200" dirty="0" smtClean="0"/>
              <a:t>при</a:t>
            </a:r>
            <a:br>
              <a:rPr lang="ru-RU" sz="2200" dirty="0" smtClean="0"/>
            </a:br>
            <a:r>
              <a:rPr lang="ru-RU" sz="2200" dirty="0" smtClean="0"/>
              <a:t> ФНС </a:t>
            </a:r>
            <a:r>
              <a:rPr lang="ru-RU" sz="2200" dirty="0"/>
              <a:t>России</a:t>
            </a:r>
          </a:p>
        </p:txBody>
      </p:sp>
      <p:sp>
        <p:nvSpPr>
          <p:cNvPr id="3" name="Текст 2"/>
          <p:cNvSpPr>
            <a:spLocks noGrp="1"/>
          </p:cNvSpPr>
          <p:nvPr>
            <p:ph type="body" idx="1"/>
          </p:nvPr>
        </p:nvSpPr>
        <p:spPr>
          <a:xfrm>
            <a:off x="962039" y="1548383"/>
            <a:ext cx="8561139" cy="5547742"/>
          </a:xfrm>
        </p:spPr>
        <p:txBody>
          <a:bodyPr/>
          <a:lstStyle/>
          <a:p>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10</a:t>
            </a:fld>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1903" y="756295"/>
            <a:ext cx="935357"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Скругленный прямоугольник 6"/>
          <p:cNvSpPr/>
          <p:nvPr/>
        </p:nvSpPr>
        <p:spPr>
          <a:xfrm>
            <a:off x="4626619" y="1692399"/>
            <a:ext cx="4825283" cy="129614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Поддержание в актуальном состоянии информации о составе Общественного совета при ФНС России</a:t>
            </a:r>
            <a:endParaRPr lang="ru-RU" sz="1600" dirty="0">
              <a:solidFill>
                <a:schemeClr val="tx1"/>
              </a:solidFill>
            </a:endParaRPr>
          </a:p>
        </p:txBody>
      </p:sp>
      <p:sp>
        <p:nvSpPr>
          <p:cNvPr id="8" name="Скругленный прямоугольник 7"/>
          <p:cNvSpPr/>
          <p:nvPr/>
        </p:nvSpPr>
        <p:spPr>
          <a:xfrm>
            <a:off x="4626620" y="3132559"/>
            <a:ext cx="4825283" cy="129614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Размещение на официальном сайте ФНС России положения об Общественном совете при ФНС России и плана его работы</a:t>
            </a:r>
            <a:endParaRPr lang="ru-RU" sz="1600" dirty="0">
              <a:solidFill>
                <a:schemeClr val="tx1"/>
              </a:solidFill>
            </a:endParaRPr>
          </a:p>
        </p:txBody>
      </p:sp>
      <p:sp>
        <p:nvSpPr>
          <p:cNvPr id="9" name="Скругленный прямоугольник 8"/>
          <p:cNvSpPr/>
          <p:nvPr/>
        </p:nvSpPr>
        <p:spPr>
          <a:xfrm>
            <a:off x="4626619" y="4609222"/>
            <a:ext cx="4825283" cy="1187633"/>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Проведение заседаний Общественного совета при ФНС России</a:t>
            </a:r>
            <a:endParaRPr lang="ru-RU" sz="1600" dirty="0">
              <a:solidFill>
                <a:schemeClr val="tx1"/>
              </a:solidFill>
            </a:endParaRPr>
          </a:p>
        </p:txBody>
      </p:sp>
      <p:sp>
        <p:nvSpPr>
          <p:cNvPr id="10" name="Скругленный прямоугольник 9"/>
          <p:cNvSpPr/>
          <p:nvPr/>
        </p:nvSpPr>
        <p:spPr>
          <a:xfrm>
            <a:off x="4626620" y="5940871"/>
            <a:ext cx="4825282" cy="11521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Публикация на официальном сайте ФНС России информации о деятельности Общественного совета при ФНС России</a:t>
            </a:r>
            <a:endParaRPr lang="ru-RU" sz="1600" dirty="0">
              <a:solidFill>
                <a:schemeClr val="tx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38" y="2546225"/>
            <a:ext cx="3552058" cy="3552058"/>
          </a:xfrm>
          <a:prstGeom prst="rect">
            <a:avLst/>
          </a:prstGeom>
        </p:spPr>
      </p:pic>
    </p:spTree>
    <p:extLst>
      <p:ext uri="{BB962C8B-B14F-4D97-AF65-F5344CB8AC3E}">
        <p14:creationId xmlns:p14="http://schemas.microsoft.com/office/powerpoint/2010/main" val="3591135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39" y="396256"/>
            <a:ext cx="9341489" cy="1008111"/>
          </a:xfrm>
        </p:spPr>
        <p:txBody>
          <a:bodyPr>
            <a:normAutofit/>
          </a:bodyPr>
          <a:lstStyle/>
          <a:p>
            <a:pPr>
              <a:lnSpc>
                <a:spcPct val="100000"/>
              </a:lnSpc>
            </a:pPr>
            <a:r>
              <a:rPr lang="ru-RU" sz="2200" dirty="0"/>
              <a:t/>
            </a:r>
            <a:br>
              <a:rPr lang="ru-RU" sz="2200" dirty="0"/>
            </a:br>
            <a:r>
              <a:rPr lang="en-US" sz="2200" dirty="0" smtClean="0"/>
              <a:t>ix</a:t>
            </a:r>
            <a:r>
              <a:rPr lang="ru-RU" sz="2200" dirty="0" smtClean="0"/>
              <a:t>. Работа </a:t>
            </a:r>
            <a:r>
              <a:rPr lang="ru-RU" sz="2200" dirty="0"/>
              <a:t>пресс-службы ФНС России</a:t>
            </a:r>
          </a:p>
        </p:txBody>
      </p:sp>
      <p:sp>
        <p:nvSpPr>
          <p:cNvPr id="3" name="Текст 2"/>
          <p:cNvSpPr>
            <a:spLocks noGrp="1"/>
          </p:cNvSpPr>
          <p:nvPr>
            <p:ph type="body" idx="1"/>
          </p:nvPr>
        </p:nvSpPr>
        <p:spPr>
          <a:xfrm>
            <a:off x="777671" y="1548383"/>
            <a:ext cx="8983469" cy="5547742"/>
          </a:xfrm>
        </p:spPr>
        <p:txBody>
          <a:bodyPr/>
          <a:lstStyle/>
          <a:p>
            <a:endParaRPr lang="ru-RU" b="1"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11</a:t>
            </a:fld>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7100" y="396255"/>
            <a:ext cx="122413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Выноска-облако 5"/>
          <p:cNvSpPr/>
          <p:nvPr/>
        </p:nvSpPr>
        <p:spPr>
          <a:xfrm>
            <a:off x="4698628" y="1147853"/>
            <a:ext cx="3320662" cy="1575314"/>
          </a:xfrm>
          <a:prstGeom prst="cloudCallout">
            <a:avLst>
              <a:gd name="adj1" fmla="val 44489"/>
              <a:gd name="adj2" fmla="val 6082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Участие </a:t>
            </a:r>
            <a:r>
              <a:rPr lang="ru-RU" sz="1400" dirty="0">
                <a:solidFill>
                  <a:schemeClr val="tx1"/>
                </a:solidFill>
              </a:rPr>
              <a:t>в телевизионных программах и съемках сюжетов по вопросам деятельности ФНС России</a:t>
            </a:r>
          </a:p>
        </p:txBody>
      </p:sp>
      <p:sp>
        <p:nvSpPr>
          <p:cNvPr id="7" name="Выноска-облако 6"/>
          <p:cNvSpPr/>
          <p:nvPr/>
        </p:nvSpPr>
        <p:spPr>
          <a:xfrm>
            <a:off x="1674292" y="2484488"/>
            <a:ext cx="3096344" cy="2424194"/>
          </a:xfrm>
          <a:prstGeom prst="cloudCallout">
            <a:avLst>
              <a:gd name="adj1" fmla="val 85941"/>
              <a:gd name="adj2" fmla="val 1021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Публикация  информационных сообщений о деятельности ФНС России в разделе «Новости» официального сайта ФНС России</a:t>
            </a:r>
            <a:endParaRPr lang="ru-RU" sz="1400" dirty="0">
              <a:solidFill>
                <a:schemeClr val="tx1"/>
              </a:solidFill>
            </a:endParaRPr>
          </a:p>
        </p:txBody>
      </p:sp>
      <p:sp>
        <p:nvSpPr>
          <p:cNvPr id="8" name="Выноска-облако 7"/>
          <p:cNvSpPr/>
          <p:nvPr/>
        </p:nvSpPr>
        <p:spPr>
          <a:xfrm>
            <a:off x="1578822" y="5093126"/>
            <a:ext cx="3498250" cy="1903769"/>
          </a:xfrm>
          <a:prstGeom prst="cloudCallout">
            <a:avLst>
              <a:gd name="adj1" fmla="val 67525"/>
              <a:gd name="adj2" fmla="val -688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Ежедневный мониторинг </a:t>
            </a:r>
            <a:r>
              <a:rPr lang="ru-RU" sz="1400" dirty="0">
                <a:solidFill>
                  <a:schemeClr val="tx1"/>
                </a:solidFill>
              </a:rPr>
              <a:t>публикаций в СМИ и </a:t>
            </a:r>
            <a:r>
              <a:rPr lang="ru-RU" sz="1400" dirty="0" smtClean="0">
                <a:solidFill>
                  <a:schemeClr val="tx1"/>
                </a:solidFill>
              </a:rPr>
              <a:t> представление доклада  руководству </a:t>
            </a:r>
            <a:r>
              <a:rPr lang="ru-RU" sz="1400" dirty="0">
                <a:solidFill>
                  <a:schemeClr val="tx1"/>
                </a:solidFill>
              </a:rPr>
              <a:t>ФНС России</a:t>
            </a:r>
          </a:p>
        </p:txBody>
      </p:sp>
      <p:sp>
        <p:nvSpPr>
          <p:cNvPr id="10" name="Выноска-облако 9"/>
          <p:cNvSpPr/>
          <p:nvPr/>
        </p:nvSpPr>
        <p:spPr>
          <a:xfrm>
            <a:off x="6552324" y="5436815"/>
            <a:ext cx="2933932" cy="1800200"/>
          </a:xfrm>
          <a:prstGeom prst="cloudCallout">
            <a:avLst>
              <a:gd name="adj1" fmla="val -50840"/>
              <a:gd name="adj2" fmla="val -6389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Публикация информационных материалов о деятельности ФНС России в </a:t>
            </a:r>
            <a:r>
              <a:rPr lang="ru-RU" sz="1400" dirty="0">
                <a:solidFill>
                  <a:schemeClr val="tx1"/>
                </a:solidFill>
              </a:rPr>
              <a:t>печатных и электронных СМИ </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788" y="2982147"/>
            <a:ext cx="3347467" cy="2085081"/>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71" y="1404367"/>
            <a:ext cx="1716657" cy="1035359"/>
          </a:xfrm>
          <a:prstGeom prst="rect">
            <a:avLst/>
          </a:prstGeom>
        </p:spPr>
      </p:pic>
    </p:spTree>
    <p:extLst>
      <p:ext uri="{BB962C8B-B14F-4D97-AF65-F5344CB8AC3E}">
        <p14:creationId xmlns:p14="http://schemas.microsoft.com/office/powerpoint/2010/main" val="3883026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468263"/>
            <a:ext cx="9433047" cy="2880320"/>
          </a:xfrm>
        </p:spPr>
        <p:txBody>
          <a:bodyPr>
            <a:normAutofit/>
          </a:bodyPr>
          <a:lstStyle/>
          <a:p>
            <a:pPr>
              <a:lnSpc>
                <a:spcPct val="100000"/>
              </a:lnSpc>
            </a:pPr>
            <a:r>
              <a:rPr lang="en-US" sz="2200" dirty="0" smtClean="0"/>
              <a:t>x</a:t>
            </a:r>
            <a:r>
              <a:rPr lang="ru-RU" sz="2200" dirty="0" smtClean="0"/>
              <a:t>. </a:t>
            </a:r>
            <a:r>
              <a:rPr lang="ru-RU" sz="2200" dirty="0"/>
              <a:t>Независимая антикоррупционная экспертиза и </a:t>
            </a:r>
            <a:r>
              <a:rPr lang="ru-RU" sz="2200" dirty="0" smtClean="0"/>
              <a:t/>
            </a:r>
            <a:br>
              <a:rPr lang="ru-RU" sz="2200" dirty="0" smtClean="0"/>
            </a:br>
            <a:r>
              <a:rPr lang="ru-RU" sz="2200" dirty="0" smtClean="0"/>
              <a:t>общественный </a:t>
            </a:r>
            <a:r>
              <a:rPr lang="ru-RU" sz="2200" dirty="0"/>
              <a:t>мониторинг правоприменения </a:t>
            </a:r>
          </a:p>
        </p:txBody>
      </p:sp>
      <p:sp>
        <p:nvSpPr>
          <p:cNvPr id="3" name="Текст 2"/>
          <p:cNvSpPr>
            <a:spLocks noGrp="1"/>
          </p:cNvSpPr>
          <p:nvPr>
            <p:ph type="body" idx="1"/>
          </p:nvPr>
        </p:nvSpPr>
        <p:spPr>
          <a:xfrm>
            <a:off x="522164" y="1692399"/>
            <a:ext cx="9289032" cy="5403726"/>
          </a:xfrm>
          <a:noFill/>
          <a:ln>
            <a:noFill/>
          </a:ln>
        </p:spPr>
        <p:txBody>
          <a:bodyPr/>
          <a:lstStyle/>
          <a:p>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12</a:t>
            </a:fld>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1116" y="468263"/>
            <a:ext cx="115212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3978548" y="1692399"/>
            <a:ext cx="5328591"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i="1" dirty="0" smtClean="0">
                <a:solidFill>
                  <a:schemeClr val="tx1"/>
                </a:solidFill>
              </a:rPr>
              <a:t>Публикация на официальном сайте ФНС России :</a:t>
            </a:r>
          </a:p>
          <a:p>
            <a:pPr marL="285750" indent="-285750">
              <a:buFont typeface="Wingdings" panose="05000000000000000000" pitchFamily="2" charset="2"/>
              <a:buChar char="§"/>
            </a:pPr>
            <a:r>
              <a:rPr lang="ru-RU" sz="1600" dirty="0" smtClean="0">
                <a:solidFill>
                  <a:schemeClr val="tx1"/>
                </a:solidFill>
              </a:rPr>
              <a:t>плана противодействия коррупции, сведений о ходе его реализации;</a:t>
            </a:r>
          </a:p>
          <a:p>
            <a:pPr marL="285750" indent="-285750">
              <a:buFont typeface="Wingdings" panose="05000000000000000000" pitchFamily="2" charset="2"/>
              <a:buChar char="§"/>
            </a:pPr>
            <a:r>
              <a:rPr lang="ru-RU" sz="1600" dirty="0">
                <a:solidFill>
                  <a:schemeClr val="tx1"/>
                </a:solidFill>
              </a:rPr>
              <a:t>с</a:t>
            </a:r>
            <a:r>
              <a:rPr lang="ru-RU" sz="1600" dirty="0" smtClean="0">
                <a:solidFill>
                  <a:schemeClr val="tx1"/>
                </a:solidFill>
              </a:rPr>
              <a:t>ведений о доходах (расходах), имуществе и обязательствах имущественного характера государственных служащих;</a:t>
            </a:r>
          </a:p>
          <a:p>
            <a:pPr marL="285750" indent="-285750">
              <a:buFont typeface="Wingdings" panose="05000000000000000000" pitchFamily="2" charset="2"/>
              <a:buChar char="§"/>
            </a:pPr>
            <a:r>
              <a:rPr lang="ru-RU" sz="1600" dirty="0">
                <a:solidFill>
                  <a:schemeClr val="tx1"/>
                </a:solidFill>
              </a:rPr>
              <a:t>о</a:t>
            </a:r>
            <a:r>
              <a:rPr lang="ru-RU" sz="1600" dirty="0" smtClean="0">
                <a:solidFill>
                  <a:schemeClr val="tx1"/>
                </a:solidFill>
              </a:rPr>
              <a:t>бзоров правоприменительной практики по результатам вступивших в законную силу судебных решений о признании недействительными нормативных правовых актов;</a:t>
            </a:r>
          </a:p>
          <a:p>
            <a:pPr marL="285750" indent="-285750">
              <a:buFont typeface="Wingdings" panose="05000000000000000000" pitchFamily="2" charset="2"/>
              <a:buChar char="§"/>
            </a:pPr>
            <a:r>
              <a:rPr lang="ru-RU" sz="1600" dirty="0">
                <a:solidFill>
                  <a:schemeClr val="tx1"/>
                </a:solidFill>
              </a:rPr>
              <a:t>и</a:t>
            </a:r>
            <a:r>
              <a:rPr lang="ru-RU" sz="1600" dirty="0" smtClean="0">
                <a:solidFill>
                  <a:schemeClr val="tx1"/>
                </a:solidFill>
              </a:rPr>
              <a:t>нформации по антикоррупционной и по независимой антикоррупционной экспертизе.</a:t>
            </a:r>
          </a:p>
          <a:p>
            <a:pPr marL="285750" indent="-285750">
              <a:buFontTx/>
              <a:buChar char="-"/>
            </a:pPr>
            <a:endParaRPr lang="ru-RU" sz="1400" dirty="0" smtClean="0">
              <a:solidFill>
                <a:schemeClr val="tx1"/>
              </a:solidFill>
            </a:endParaRPr>
          </a:p>
          <a:p>
            <a:endParaRPr lang="ru-RU" sz="1400" dirty="0">
              <a:solidFill>
                <a:schemeClr val="tx1"/>
              </a:solidFill>
            </a:endParaRPr>
          </a:p>
        </p:txBody>
      </p:sp>
      <p:sp>
        <p:nvSpPr>
          <p:cNvPr id="14" name="Прямоугольник 13"/>
          <p:cNvSpPr/>
          <p:nvPr/>
        </p:nvSpPr>
        <p:spPr>
          <a:xfrm>
            <a:off x="594172" y="5004767"/>
            <a:ext cx="568863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Рассмотрение Общественным советом при ФНС России докладов и материалов о ходе выполнения плана противодействия коррупции  </a:t>
            </a:r>
            <a:endParaRPr lang="ru-RU" sz="1600" dirty="0">
              <a:solidFill>
                <a:schemeClr val="tx1"/>
              </a:solidFill>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612" y="4715612"/>
            <a:ext cx="2992487" cy="237626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96" y="1692399"/>
            <a:ext cx="3336032" cy="3336032"/>
          </a:xfrm>
          <a:prstGeom prst="rect">
            <a:avLst/>
          </a:prstGeom>
        </p:spPr>
      </p:pic>
    </p:spTree>
    <p:extLst>
      <p:ext uri="{BB962C8B-B14F-4D97-AF65-F5344CB8AC3E}">
        <p14:creationId xmlns:p14="http://schemas.microsoft.com/office/powerpoint/2010/main" val="66837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468263"/>
            <a:ext cx="8561139" cy="1296144"/>
          </a:xfrm>
        </p:spPr>
        <p:txBody>
          <a:bodyPr>
            <a:normAutofit/>
          </a:bodyPr>
          <a:lstStyle/>
          <a:p>
            <a:r>
              <a:rPr lang="ru-RU" sz="2600" dirty="0" smtClean="0"/>
              <a:t>Инициативные </a:t>
            </a:r>
            <a:r>
              <a:rPr lang="ru-RU" sz="2600" dirty="0"/>
              <a:t>проекты</a:t>
            </a:r>
          </a:p>
        </p:txBody>
      </p:sp>
      <p:sp>
        <p:nvSpPr>
          <p:cNvPr id="3" name="Текст 2"/>
          <p:cNvSpPr>
            <a:spLocks noGrp="1"/>
          </p:cNvSpPr>
          <p:nvPr>
            <p:ph type="body" idx="1"/>
          </p:nvPr>
        </p:nvSpPr>
        <p:spPr>
          <a:xfrm>
            <a:off x="810196" y="1806241"/>
            <a:ext cx="8784976" cy="5286758"/>
          </a:xfrm>
        </p:spPr>
        <p:txBody>
          <a:bodyPr/>
          <a:lstStyle/>
          <a:p>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13</a:t>
            </a:fld>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9028" y="540271"/>
            <a:ext cx="1152128" cy="111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ый прямоугольник 5"/>
          <p:cNvSpPr/>
          <p:nvPr/>
        </p:nvSpPr>
        <p:spPr>
          <a:xfrm>
            <a:off x="810196" y="1825792"/>
            <a:ext cx="4464496" cy="237511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			</a:t>
            </a:r>
            <a:r>
              <a:rPr lang="ru-RU" sz="1400" dirty="0" smtClean="0">
                <a:solidFill>
                  <a:schemeClr val="tx1"/>
                </a:solidFill>
              </a:rPr>
              <a:t>Проект</a:t>
            </a:r>
          </a:p>
          <a:p>
            <a:pPr algn="ctr"/>
            <a:r>
              <a:rPr lang="ru-RU" sz="1400" b="1" dirty="0">
                <a:solidFill>
                  <a:schemeClr val="tx1"/>
                </a:solidFill>
              </a:rPr>
              <a:t>Р</a:t>
            </a:r>
            <a:r>
              <a:rPr lang="ru-RU" sz="1400" b="1" dirty="0" smtClean="0">
                <a:solidFill>
                  <a:schemeClr val="tx1"/>
                </a:solidFill>
              </a:rPr>
              <a:t>азвитие </a:t>
            </a:r>
            <a:r>
              <a:rPr lang="ru-RU" sz="1400" b="1" dirty="0">
                <a:solidFill>
                  <a:schemeClr val="tx1"/>
                </a:solidFill>
              </a:rPr>
              <a:t>системы ВКС в рамках досудебного урегулирования споров </a:t>
            </a:r>
            <a:endParaRPr lang="ru-RU" sz="1400" b="1" dirty="0" smtClean="0">
              <a:solidFill>
                <a:schemeClr val="tx1"/>
              </a:solidFill>
            </a:endParaRPr>
          </a:p>
          <a:p>
            <a:pPr algn="ctr"/>
            <a:endParaRPr lang="ru-RU" sz="1400" b="1" dirty="0" smtClean="0">
              <a:solidFill>
                <a:schemeClr val="tx1"/>
              </a:solidFill>
            </a:endParaRPr>
          </a:p>
          <a:p>
            <a:pPr algn="ctr"/>
            <a:r>
              <a:rPr lang="ru-RU" sz="1400" dirty="0">
                <a:solidFill>
                  <a:schemeClr val="tx1"/>
                </a:solidFill>
              </a:rPr>
              <a:t>создание комфортных условий для налогоплательщиков при рассмотрении жалоб (апелляционных жалоб) вне территории ВНО при его значительной территориальной отдаленности или наличии иных объективных причин невозможности личного присутствия при рассмотрении материалов жалоб (апелляционных жалоб)</a:t>
            </a:r>
          </a:p>
        </p:txBody>
      </p:sp>
      <p:sp>
        <p:nvSpPr>
          <p:cNvPr id="7" name="Скругленный прямоугольник 6"/>
          <p:cNvSpPr/>
          <p:nvPr/>
        </p:nvSpPr>
        <p:spPr>
          <a:xfrm>
            <a:off x="5289940" y="4356695"/>
            <a:ext cx="4262759" cy="265779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			</a:t>
            </a:r>
            <a:r>
              <a:rPr lang="ru-RU" sz="1400" dirty="0" smtClean="0">
                <a:solidFill>
                  <a:schemeClr val="tx1"/>
                </a:solidFill>
              </a:rPr>
              <a:t>Проект</a:t>
            </a:r>
          </a:p>
          <a:p>
            <a:pPr algn="ctr"/>
            <a:r>
              <a:rPr lang="ru-RU" sz="1400" b="1" dirty="0">
                <a:solidFill>
                  <a:schemeClr val="tx1"/>
                </a:solidFill>
              </a:rPr>
              <a:t>Р</a:t>
            </a:r>
            <a:r>
              <a:rPr lang="ru-RU" sz="1400" b="1" dirty="0" smtClean="0">
                <a:solidFill>
                  <a:schemeClr val="tx1"/>
                </a:solidFill>
              </a:rPr>
              <a:t>еализация </a:t>
            </a:r>
            <a:r>
              <a:rPr lang="ru-RU" sz="1400" b="1" dirty="0">
                <a:solidFill>
                  <a:schemeClr val="tx1"/>
                </a:solidFill>
              </a:rPr>
              <a:t>возможности просмотра информации о ходе и результатах рассмотрения обращения (жалобы) на уровне налоговых инспекций с помощью сервиса «Узнать о жалобе», квалификации жалобы, иные функциональные </a:t>
            </a:r>
            <a:r>
              <a:rPr lang="ru-RU" sz="1400" b="1" dirty="0" smtClean="0">
                <a:solidFill>
                  <a:schemeClr val="tx1"/>
                </a:solidFill>
              </a:rPr>
              <a:t>доработки</a:t>
            </a:r>
          </a:p>
          <a:p>
            <a:pPr algn="ctr"/>
            <a:endParaRPr lang="ru-RU" sz="1400" b="1" dirty="0" smtClean="0">
              <a:solidFill>
                <a:schemeClr val="tx1"/>
              </a:solidFill>
            </a:endParaRPr>
          </a:p>
          <a:p>
            <a:pPr algn="ctr"/>
            <a:r>
              <a:rPr lang="ru-RU" sz="1400" dirty="0">
                <a:solidFill>
                  <a:schemeClr val="tx1"/>
                </a:solidFill>
              </a:rPr>
              <a:t>о</a:t>
            </a:r>
            <a:r>
              <a:rPr lang="ru-RU" sz="1400" dirty="0" smtClean="0">
                <a:solidFill>
                  <a:schemeClr val="tx1"/>
                </a:solidFill>
              </a:rPr>
              <a:t>тражение </a:t>
            </a:r>
            <a:r>
              <a:rPr lang="ru-RU" sz="1400" dirty="0">
                <a:solidFill>
                  <a:schemeClr val="tx1"/>
                </a:solidFill>
              </a:rPr>
              <a:t>информации о возможном приостановлении рассмотрения жалобы, иной информации, ранее не выгружаемой на сервис «Узнать о жалобе»</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274" y="1836415"/>
            <a:ext cx="3808076" cy="2142043"/>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236" y="4428703"/>
            <a:ext cx="3598165" cy="2469286"/>
          </a:xfrm>
          <a:prstGeom prst="rect">
            <a:avLst/>
          </a:prstGeom>
        </p:spPr>
      </p:pic>
    </p:spTree>
    <p:extLst>
      <p:ext uri="{BB962C8B-B14F-4D97-AF65-F5344CB8AC3E}">
        <p14:creationId xmlns:p14="http://schemas.microsoft.com/office/powerpoint/2010/main" val="920911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468263"/>
            <a:ext cx="8561139" cy="1296144"/>
          </a:xfrm>
        </p:spPr>
        <p:txBody>
          <a:bodyPr>
            <a:normAutofit/>
          </a:bodyPr>
          <a:lstStyle/>
          <a:p>
            <a:r>
              <a:rPr lang="ru-RU" sz="2600" dirty="0" smtClean="0"/>
              <a:t>Инициативные </a:t>
            </a:r>
            <a:r>
              <a:rPr lang="ru-RU" sz="2600" dirty="0"/>
              <a:t>проекты</a:t>
            </a:r>
          </a:p>
        </p:txBody>
      </p:sp>
      <p:sp>
        <p:nvSpPr>
          <p:cNvPr id="3" name="Текст 2"/>
          <p:cNvSpPr>
            <a:spLocks noGrp="1"/>
          </p:cNvSpPr>
          <p:nvPr>
            <p:ph type="body" idx="1"/>
          </p:nvPr>
        </p:nvSpPr>
        <p:spPr>
          <a:xfrm>
            <a:off x="810196" y="1806241"/>
            <a:ext cx="8784976" cy="5286758"/>
          </a:xfrm>
        </p:spPr>
        <p:txBody>
          <a:bodyPr/>
          <a:lstStyle/>
          <a:p>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14</a:t>
            </a:fld>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9028" y="540271"/>
            <a:ext cx="1152128" cy="111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ый прямоугольник 5"/>
          <p:cNvSpPr/>
          <p:nvPr/>
        </p:nvSpPr>
        <p:spPr>
          <a:xfrm>
            <a:off x="810196" y="1824522"/>
            <a:ext cx="4464496" cy="237511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			</a:t>
            </a:r>
            <a:r>
              <a:rPr lang="ru-RU" sz="1400" dirty="0" smtClean="0">
                <a:solidFill>
                  <a:schemeClr val="tx1"/>
                </a:solidFill>
              </a:rPr>
              <a:t>Проект</a:t>
            </a:r>
          </a:p>
          <a:p>
            <a:pPr algn="ctr"/>
            <a:r>
              <a:rPr lang="ru-RU" sz="1400" b="1" dirty="0" smtClean="0">
                <a:solidFill>
                  <a:schemeClr val="tx1"/>
                </a:solidFill>
              </a:rPr>
              <a:t>Эксперимент </a:t>
            </a:r>
            <a:r>
              <a:rPr lang="ru-RU" sz="1400" b="1" dirty="0">
                <a:solidFill>
                  <a:schemeClr val="tx1"/>
                </a:solidFill>
              </a:rPr>
              <a:t>по автоматизации процедуры досудебного обжалования контрольно-надзорных мероприятий с использованием государственной информационной системы «Типовое облачное решение по автоматизации контрольно-надзорной деятельности» (ГИС ТОР КНД</a:t>
            </a:r>
            <a:r>
              <a:rPr lang="ru-RU" sz="1400" b="1" dirty="0" smtClean="0">
                <a:solidFill>
                  <a:schemeClr val="tx1"/>
                </a:solidFill>
              </a:rPr>
              <a:t>)</a:t>
            </a:r>
          </a:p>
          <a:p>
            <a:pPr algn="ctr"/>
            <a:endParaRPr lang="ru-RU" sz="1400" b="1" dirty="0" smtClean="0">
              <a:solidFill>
                <a:schemeClr val="tx1"/>
              </a:solidFill>
            </a:endParaRPr>
          </a:p>
          <a:p>
            <a:pPr algn="ctr"/>
            <a:r>
              <a:rPr lang="ru-RU" sz="1400" dirty="0">
                <a:solidFill>
                  <a:schemeClr val="tx1"/>
                </a:solidFill>
              </a:rPr>
              <a:t>обжалование контрольных (надзорных) мероприятий только в электронном виде</a:t>
            </a:r>
          </a:p>
        </p:txBody>
      </p:sp>
      <p:sp>
        <p:nvSpPr>
          <p:cNvPr id="7" name="Скругленный прямоугольник 6"/>
          <p:cNvSpPr/>
          <p:nvPr/>
        </p:nvSpPr>
        <p:spPr>
          <a:xfrm>
            <a:off x="5171041" y="4482110"/>
            <a:ext cx="4352124" cy="2484274"/>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			</a:t>
            </a:r>
            <a:r>
              <a:rPr lang="ru-RU" sz="1400" dirty="0" smtClean="0">
                <a:solidFill>
                  <a:schemeClr val="tx1"/>
                </a:solidFill>
              </a:rPr>
              <a:t>Проект</a:t>
            </a:r>
          </a:p>
          <a:p>
            <a:pPr algn="ctr"/>
            <a:r>
              <a:rPr lang="ru-RU" sz="1400" b="1" dirty="0">
                <a:solidFill>
                  <a:schemeClr val="tx1"/>
                </a:solidFill>
              </a:rPr>
              <a:t>Р</a:t>
            </a:r>
            <a:r>
              <a:rPr lang="ru-RU" sz="1400" b="1" dirty="0" smtClean="0">
                <a:solidFill>
                  <a:schemeClr val="tx1"/>
                </a:solidFill>
              </a:rPr>
              <a:t>азмещение </a:t>
            </a:r>
            <a:r>
              <a:rPr lang="ru-RU" sz="1400" b="1" dirty="0">
                <a:solidFill>
                  <a:schemeClr val="tx1"/>
                </a:solidFill>
              </a:rPr>
              <a:t>в личных кабинетах физических и юридических лиц информации о зарубежных счетах, полученных в рамках автоматического обмена финансовой информацией (CRS) </a:t>
            </a:r>
            <a:endParaRPr lang="ru-RU" sz="1400" b="1" dirty="0" smtClean="0">
              <a:solidFill>
                <a:schemeClr val="tx1"/>
              </a:solidFill>
            </a:endParaRPr>
          </a:p>
          <a:p>
            <a:pPr algn="ctr"/>
            <a:endParaRPr lang="ru-RU" sz="1400" b="1" dirty="0" smtClean="0">
              <a:solidFill>
                <a:schemeClr val="tx1"/>
              </a:solidFill>
            </a:endParaRPr>
          </a:p>
          <a:p>
            <a:pPr algn="ctr"/>
            <a:r>
              <a:rPr lang="ru-RU" sz="1400" dirty="0">
                <a:solidFill>
                  <a:schemeClr val="tx1"/>
                </a:solidFill>
              </a:rPr>
              <a:t>стимулирование добровольного декларирования иностранных счетов</a:t>
            </a: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20" y="4571519"/>
            <a:ext cx="3928797" cy="2305456"/>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726" y="1836415"/>
            <a:ext cx="3839790" cy="2329353"/>
          </a:xfrm>
          <a:prstGeom prst="rect">
            <a:avLst/>
          </a:prstGeom>
        </p:spPr>
      </p:pic>
    </p:spTree>
    <p:extLst>
      <p:ext uri="{BB962C8B-B14F-4D97-AF65-F5344CB8AC3E}">
        <p14:creationId xmlns:p14="http://schemas.microsoft.com/office/powerpoint/2010/main" val="379458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7" y="612279"/>
            <a:ext cx="9118325" cy="2448272"/>
          </a:xfrm>
        </p:spPr>
        <p:txBody>
          <a:bodyPr>
            <a:normAutofit/>
          </a:bodyPr>
          <a:lstStyle/>
          <a:p>
            <a:pPr>
              <a:lnSpc>
                <a:spcPct val="100000"/>
              </a:lnSpc>
            </a:pPr>
            <a:r>
              <a:rPr lang="ru-RU" sz="2000" dirty="0" smtClean="0"/>
              <a:t/>
            </a:r>
            <a:br>
              <a:rPr lang="ru-RU" sz="2000" dirty="0" smtClean="0"/>
            </a:br>
            <a:r>
              <a:rPr lang="ru-RU" sz="2200" dirty="0" smtClean="0"/>
              <a:t>Внутриведомственные </a:t>
            </a:r>
            <a:r>
              <a:rPr lang="ru-RU" sz="2200" dirty="0"/>
              <a:t>организационные мероприятия</a:t>
            </a:r>
            <a:r>
              <a:rPr lang="ru-RU" sz="2800" dirty="0"/>
              <a:t/>
            </a:r>
            <a:br>
              <a:rPr lang="ru-RU" sz="2800" dirty="0"/>
            </a:br>
            <a:endParaRPr lang="ru-RU" sz="2800"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2</a:t>
            </a:fld>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1116" y="468263"/>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p14="http://schemas.microsoft.com/office/powerpoint/2010/main" val="482807545"/>
              </p:ext>
            </p:extLst>
          </p:nvPr>
        </p:nvGraphicFramePr>
        <p:xfrm>
          <a:off x="-413940" y="1476375"/>
          <a:ext cx="11377264" cy="561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209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39" y="468263"/>
            <a:ext cx="8561139" cy="2880320"/>
          </a:xfrm>
        </p:spPr>
        <p:txBody>
          <a:bodyPr>
            <a:normAutofit/>
          </a:bodyPr>
          <a:lstStyle/>
          <a:p>
            <a:pPr>
              <a:lnSpc>
                <a:spcPct val="100000"/>
              </a:lnSpc>
            </a:pPr>
            <a:r>
              <a:rPr lang="ru-RU" sz="2000" dirty="0" smtClean="0"/>
              <a:t/>
            </a:r>
            <a:br>
              <a:rPr lang="ru-RU" sz="2000" dirty="0" smtClean="0"/>
            </a:br>
            <a:r>
              <a:rPr lang="en-US" sz="2200" dirty="0" smtClean="0"/>
              <a:t>I</a:t>
            </a:r>
            <a:r>
              <a:rPr lang="ru-RU" sz="2200" dirty="0" smtClean="0"/>
              <a:t>. Реализация </a:t>
            </a:r>
            <a:r>
              <a:rPr lang="ru-RU" sz="2200" dirty="0"/>
              <a:t>принципа информационной </a:t>
            </a:r>
            <a:r>
              <a:rPr lang="ru-RU" sz="2200" dirty="0" smtClean="0"/>
              <a:t>открытости</a:t>
            </a:r>
            <a:br>
              <a:rPr lang="ru-RU" sz="2200" dirty="0" smtClean="0"/>
            </a:br>
            <a:r>
              <a:rPr lang="ru-RU" sz="2200" dirty="0" smtClean="0"/>
              <a:t> </a:t>
            </a:r>
            <a:r>
              <a:rPr lang="ru-RU" sz="2200" dirty="0"/>
              <a:t>в ФНС России</a:t>
            </a:r>
          </a:p>
        </p:txBody>
      </p:sp>
      <p:sp>
        <p:nvSpPr>
          <p:cNvPr id="3" name="Текст 2"/>
          <p:cNvSpPr>
            <a:spLocks noGrp="1"/>
          </p:cNvSpPr>
          <p:nvPr>
            <p:ph type="body" idx="1"/>
          </p:nvPr>
        </p:nvSpPr>
        <p:spPr>
          <a:xfrm>
            <a:off x="594172" y="1908423"/>
            <a:ext cx="9109011" cy="5187702"/>
          </a:xfrm>
        </p:spPr>
        <p:txBody>
          <a:bodyPr/>
          <a:lstStyle/>
          <a:p>
            <a:pPr algn="just"/>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3</a:t>
            </a:fld>
            <a:endParaRPr lang="ru-RU" dirty="0"/>
          </a:p>
        </p:txBody>
      </p:sp>
      <p:sp>
        <p:nvSpPr>
          <p:cNvPr id="6" name="Скругленный прямоугольник 5"/>
          <p:cNvSpPr/>
          <p:nvPr/>
        </p:nvSpPr>
        <p:spPr>
          <a:xfrm>
            <a:off x="4286145" y="2004680"/>
            <a:ext cx="5208240" cy="1967726"/>
          </a:xfrm>
          <a:prstGeom prst="roundRect">
            <a:avLst/>
          </a:prstGeom>
          <a:solidFill>
            <a:schemeClr val="accent2">
              <a:lumMod val="40000"/>
              <a:lumOff val="60000"/>
            </a:schemeClr>
          </a:solidFill>
          <a:ln>
            <a:solidFill>
              <a:schemeClr val="accent2">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Организация размещения на официальном сайте ФНС России и актуализации информации в соответствии с требованиями Федерального закона </a:t>
            </a:r>
          </a:p>
          <a:p>
            <a:pPr algn="ctr"/>
            <a:r>
              <a:rPr lang="ru-RU" sz="1400" dirty="0" smtClean="0">
                <a:solidFill>
                  <a:schemeClr val="tx1"/>
                </a:solidFill>
              </a:rPr>
              <a:t>от 09.02.2009 № 8-ФЗ  </a:t>
            </a:r>
            <a:br>
              <a:rPr lang="ru-RU" sz="1400" dirty="0" smtClean="0">
                <a:solidFill>
                  <a:schemeClr val="tx1"/>
                </a:solidFill>
              </a:rPr>
            </a:br>
            <a:r>
              <a:rPr lang="ru-RU" sz="1400" dirty="0" smtClean="0">
                <a:solidFill>
                  <a:schemeClr val="tx1"/>
                </a:solidFill>
              </a:rPr>
              <a:t>«Об обеспечении доступа к информации о деятельности государственных органов и органов местного самоуправления»</a:t>
            </a:r>
            <a:endParaRPr lang="ru-RU" sz="1400" dirty="0">
              <a:solidFill>
                <a:schemeClr val="tx1"/>
              </a:solidFill>
            </a:endParaRPr>
          </a:p>
        </p:txBody>
      </p:sp>
      <p:sp>
        <p:nvSpPr>
          <p:cNvPr id="7" name="Скругленный прямоугольник 6"/>
          <p:cNvSpPr/>
          <p:nvPr/>
        </p:nvSpPr>
        <p:spPr>
          <a:xfrm>
            <a:off x="738188" y="4860751"/>
            <a:ext cx="4536504" cy="1944216"/>
          </a:xfrm>
          <a:prstGeom prst="roundRect">
            <a:avLst/>
          </a:prstGeom>
          <a:solidFill>
            <a:schemeClr val="tx2">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Разработка и размещение на официальном сайте ФНС России информационно-просветительских материалов для налогоплательщиков</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71" y="1908422"/>
            <a:ext cx="3413714" cy="2160241"/>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638" y="4761132"/>
            <a:ext cx="3696072" cy="2217643"/>
          </a:xfrm>
          <a:prstGeom prst="rect">
            <a:avLst/>
          </a:prstGeom>
        </p:spPr>
      </p:pic>
      <p:pic>
        <p:nvPicPr>
          <p:cNvPr id="1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1116" y="468263"/>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76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39" y="468263"/>
            <a:ext cx="9425221" cy="2880320"/>
          </a:xfrm>
        </p:spPr>
        <p:txBody>
          <a:bodyPr>
            <a:normAutofit/>
          </a:bodyPr>
          <a:lstStyle/>
          <a:p>
            <a:pPr>
              <a:lnSpc>
                <a:spcPct val="100000"/>
              </a:lnSpc>
            </a:pPr>
            <a:r>
              <a:rPr lang="ru-RU" sz="2000" dirty="0" smtClean="0"/>
              <a:t/>
            </a:r>
            <a:br>
              <a:rPr lang="ru-RU" sz="2000" dirty="0" smtClean="0"/>
            </a:br>
            <a:r>
              <a:rPr lang="en-US" sz="2000" dirty="0" smtClean="0"/>
              <a:t>ii</a:t>
            </a:r>
            <a:r>
              <a:rPr lang="ru-RU" sz="2000" dirty="0" smtClean="0"/>
              <a:t>. Обеспечение </a:t>
            </a:r>
            <a:r>
              <a:rPr lang="ru-RU" sz="2000" dirty="0"/>
              <a:t>работы с открытыми данными в ФНС России</a:t>
            </a:r>
          </a:p>
        </p:txBody>
      </p:sp>
      <p:sp>
        <p:nvSpPr>
          <p:cNvPr id="4" name="Номер слайда 3"/>
          <p:cNvSpPr>
            <a:spLocks noGrp="1"/>
          </p:cNvSpPr>
          <p:nvPr>
            <p:ph type="sldNum" sz="quarter" idx="11"/>
          </p:nvPr>
        </p:nvSpPr>
        <p:spPr/>
        <p:txBody>
          <a:bodyPr/>
          <a:lstStyle/>
          <a:p>
            <a:fld id="{E20E89E6-FE54-4E13-859C-1FA908D70D39}" type="slidenum">
              <a:rPr lang="ru-RU" smtClean="0"/>
              <a:pPr/>
              <a:t>4</a:t>
            </a:fld>
            <a:endParaRPr lang="ru-RU" dirty="0"/>
          </a:p>
        </p:txBody>
      </p:sp>
      <p:sp>
        <p:nvSpPr>
          <p:cNvPr id="7" name="Скругленный прямоугольник 6"/>
          <p:cNvSpPr/>
          <p:nvPr/>
        </p:nvSpPr>
        <p:spPr>
          <a:xfrm>
            <a:off x="810196" y="1784123"/>
            <a:ext cx="3960440" cy="1204420"/>
          </a:xfrm>
          <a:prstGeom prst="roundRect">
            <a:avLst/>
          </a:prstGeom>
          <a:solidFill>
            <a:srgbClr val="ADAD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Оценка наиболее востребованных наборов </a:t>
            </a:r>
            <a:r>
              <a:rPr lang="ru-RU" sz="1400" dirty="0" smtClean="0">
                <a:solidFill>
                  <a:schemeClr val="tx1"/>
                </a:solidFill>
              </a:rPr>
              <a:t>открытых данных </a:t>
            </a:r>
            <a:r>
              <a:rPr lang="ru-RU" sz="1400" dirty="0">
                <a:solidFill>
                  <a:schemeClr val="tx1"/>
                </a:solidFill>
              </a:rPr>
              <a:t>и выявление первоочередных данных для </a:t>
            </a:r>
            <a:r>
              <a:rPr lang="ru-RU" sz="1400" dirty="0" smtClean="0">
                <a:solidFill>
                  <a:schemeClr val="tx1"/>
                </a:solidFill>
              </a:rPr>
              <a:t>опубликования </a:t>
            </a:r>
            <a:endParaRPr lang="ru-RU" sz="1400" dirty="0">
              <a:solidFill>
                <a:schemeClr val="tx1"/>
              </a:solidFill>
            </a:endParaRPr>
          </a:p>
        </p:txBody>
      </p:sp>
      <p:sp>
        <p:nvSpPr>
          <p:cNvPr id="8" name="Скругленный прямоугольник 7"/>
          <p:cNvSpPr/>
          <p:nvPr/>
        </p:nvSpPr>
        <p:spPr>
          <a:xfrm>
            <a:off x="5607800" y="1784123"/>
            <a:ext cx="4099822" cy="1204420"/>
          </a:xfrm>
          <a:prstGeom prst="roundRect">
            <a:avLst/>
          </a:prstGeom>
          <a:solidFill>
            <a:srgbClr val="ADAD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Сбор информации о востребованности </a:t>
            </a:r>
            <a:r>
              <a:rPr lang="ru-RU" sz="1400" dirty="0" smtClean="0">
                <a:solidFill>
                  <a:schemeClr val="tx1"/>
                </a:solidFill>
              </a:rPr>
              <a:t>открытых данных, </a:t>
            </a:r>
            <a:r>
              <a:rPr lang="ru-RU" sz="1400" dirty="0">
                <a:solidFill>
                  <a:schemeClr val="tx1"/>
                </a:solidFill>
              </a:rPr>
              <a:t>размещенных на </a:t>
            </a:r>
            <a:r>
              <a:rPr lang="ru-RU" sz="1400" dirty="0" smtClean="0">
                <a:solidFill>
                  <a:schemeClr val="tx1"/>
                </a:solidFill>
              </a:rPr>
              <a:t>официальном сайте </a:t>
            </a:r>
            <a:r>
              <a:rPr lang="ru-RU" sz="1400" dirty="0">
                <a:solidFill>
                  <a:schemeClr val="tx1"/>
                </a:solidFill>
              </a:rPr>
              <a:t>ФНС России</a:t>
            </a:r>
          </a:p>
        </p:txBody>
      </p:sp>
      <p:sp>
        <p:nvSpPr>
          <p:cNvPr id="9" name="Скругленный прямоугольник 8"/>
          <p:cNvSpPr/>
          <p:nvPr/>
        </p:nvSpPr>
        <p:spPr>
          <a:xfrm>
            <a:off x="810196" y="5652839"/>
            <a:ext cx="3960440" cy="1163238"/>
          </a:xfrm>
          <a:prstGeom prst="roundRect">
            <a:avLst/>
          </a:prstGeom>
          <a:solidFill>
            <a:srgbClr val="ADAD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Совершенствование </a:t>
            </a:r>
            <a:r>
              <a:rPr lang="ru-RU" sz="1400" dirty="0">
                <a:solidFill>
                  <a:schemeClr val="tx1"/>
                </a:solidFill>
              </a:rPr>
              <a:t>структуры </a:t>
            </a:r>
            <a:r>
              <a:rPr lang="ru-RU" sz="1400" dirty="0" smtClean="0">
                <a:solidFill>
                  <a:schemeClr val="tx1"/>
                </a:solidFill>
              </a:rPr>
              <a:t> и </a:t>
            </a:r>
            <a:r>
              <a:rPr lang="ru-RU" sz="1400" dirty="0">
                <a:solidFill>
                  <a:schemeClr val="tx1"/>
                </a:solidFill>
              </a:rPr>
              <a:t>наборов </a:t>
            </a:r>
            <a:r>
              <a:rPr lang="ru-RU" sz="1400" dirty="0" smtClean="0">
                <a:solidFill>
                  <a:schemeClr val="tx1"/>
                </a:solidFill>
              </a:rPr>
              <a:t>открытых данных </a:t>
            </a:r>
            <a:r>
              <a:rPr lang="ru-RU" sz="1400" dirty="0">
                <a:solidFill>
                  <a:schemeClr val="tx1"/>
                </a:solidFill>
              </a:rPr>
              <a:t>в соответствии с потребностями гражданского и бизнес-сообщества</a:t>
            </a:r>
          </a:p>
        </p:txBody>
      </p:sp>
      <p:sp>
        <p:nvSpPr>
          <p:cNvPr id="13" name="Скругленный прямоугольник 12"/>
          <p:cNvSpPr/>
          <p:nvPr/>
        </p:nvSpPr>
        <p:spPr>
          <a:xfrm>
            <a:off x="5607800" y="5652839"/>
            <a:ext cx="4099822" cy="1163239"/>
          </a:xfrm>
          <a:prstGeom prst="roundRect">
            <a:avLst/>
          </a:prstGeom>
          <a:solidFill>
            <a:srgbClr val="ADADD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Реализация механизма хранения  прошлых версий открытых данных</a:t>
            </a:r>
            <a:r>
              <a:rPr lang="ru-RU" dirty="0" smtClean="0"/>
              <a:t> </a:t>
            </a:r>
            <a:endParaRPr lang="ru-RU" dirty="0"/>
          </a:p>
        </p:txBody>
      </p:sp>
      <p:pic>
        <p:nvPicPr>
          <p:cNvPr id="1026" name="Picture 2" descr="C:\Users\0000-06-910\Desktop\eivqlw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060" y="3382532"/>
            <a:ext cx="2820711" cy="1717078"/>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2034332" y="6687565"/>
            <a:ext cx="1512168" cy="333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2034332" y="5203472"/>
            <a:ext cx="1887084" cy="327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      </a:t>
            </a:r>
            <a:r>
              <a:rPr lang="en-US" sz="1600" b="1" dirty="0" smtClean="0">
                <a:solidFill>
                  <a:schemeClr val="tx2"/>
                </a:solidFill>
              </a:rPr>
              <a:t>Data.gov.ru</a:t>
            </a:r>
            <a:endParaRPr lang="en-US" sz="1600" b="1" dirty="0">
              <a:solidFill>
                <a:schemeClr val="tx2"/>
              </a:solidFill>
            </a:endParaRPr>
          </a:p>
        </p:txBody>
      </p:sp>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1116" y="468263"/>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4852" y="3348583"/>
            <a:ext cx="1800200" cy="16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Текст 14"/>
          <p:cNvSpPr>
            <a:spLocks noGrp="1"/>
          </p:cNvSpPr>
          <p:nvPr>
            <p:ph type="body" idx="1"/>
          </p:nvPr>
        </p:nvSpPr>
        <p:spPr>
          <a:xfrm>
            <a:off x="3157147" y="5195530"/>
            <a:ext cx="9001125" cy="338554"/>
          </a:xfrm>
          <a:prstGeom prst="rect">
            <a:avLst/>
          </a:prstGeom>
          <a:noFill/>
        </p:spPr>
        <p:txBody>
          <a:bodyPr wrap="square" lIns="91440" tIns="45720" rIns="91440" bIns="45720">
            <a:spAutoFit/>
          </a:bodyPr>
          <a:lstStyle/>
          <a:p>
            <a:pPr algn="ctr"/>
            <a:r>
              <a:rPr lang="ru-RU" sz="1600" b="1" dirty="0" smtClean="0">
                <a:ln w="0"/>
                <a:solidFill>
                  <a:schemeClr val="tx2"/>
                </a:solidFill>
                <a:effectLst>
                  <a:outerShdw blurRad="38100" dist="25400" dir="5400000" algn="ctr" rotWithShape="0">
                    <a:srgbClr val="6E747A">
                      <a:alpha val="43000"/>
                    </a:srgbClr>
                  </a:outerShdw>
                </a:effectLst>
              </a:rPr>
              <a:t>www.nalog.</a:t>
            </a:r>
            <a:r>
              <a:rPr lang="en-US" sz="1600" b="1" dirty="0" smtClean="0">
                <a:solidFill>
                  <a:schemeClr val="tx2"/>
                </a:solidFill>
              </a:rPr>
              <a:t>gov.</a:t>
            </a:r>
            <a:r>
              <a:rPr lang="ru-RU" sz="1600" b="1" dirty="0" smtClean="0">
                <a:ln w="0"/>
                <a:solidFill>
                  <a:schemeClr val="tx2"/>
                </a:solidFill>
                <a:effectLst>
                  <a:outerShdw blurRad="38100" dist="25400" dir="5400000" algn="ctr" rotWithShape="0">
                    <a:srgbClr val="6E747A">
                      <a:alpha val="43000"/>
                    </a:srgbClr>
                  </a:outerShdw>
                </a:effectLst>
              </a:rPr>
              <a:t>ru</a:t>
            </a:r>
            <a:endParaRPr lang="ru-RU" sz="1600" b="1" dirty="0">
              <a:ln w="12700" cmpd="sng">
                <a:solidFill>
                  <a:srgbClr val="0CB0FA"/>
                </a:solidFill>
                <a:prstDash val="solid"/>
              </a:ln>
              <a:solidFill>
                <a:schemeClr val="tx2"/>
              </a:solidFill>
            </a:endParaRPr>
          </a:p>
        </p:txBody>
      </p:sp>
    </p:spTree>
    <p:extLst>
      <p:ext uri="{BB962C8B-B14F-4D97-AF65-F5344CB8AC3E}">
        <p14:creationId xmlns:p14="http://schemas.microsoft.com/office/powerpoint/2010/main" val="1500627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0145" y="822175"/>
            <a:ext cx="1079775" cy="10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62039" y="468263"/>
            <a:ext cx="9425221" cy="1440160"/>
          </a:xfrm>
        </p:spPr>
        <p:txBody>
          <a:bodyPr>
            <a:noAutofit/>
          </a:bodyPr>
          <a:lstStyle/>
          <a:p>
            <a:pPr>
              <a:lnSpc>
                <a:spcPct val="100000"/>
              </a:lnSpc>
            </a:pPr>
            <a:r>
              <a:rPr lang="en-US" sz="2000" dirty="0"/>
              <a:t>III</a:t>
            </a:r>
            <a:r>
              <a:rPr lang="ru-RU" sz="2000" dirty="0"/>
              <a:t>. Обеспечение понятности нормативно-правового регулирования, государственной политики и программ, разрабатываемых </a:t>
            </a:r>
            <a:r>
              <a:rPr lang="ru-RU" sz="2000" dirty="0" smtClean="0"/>
              <a:t> (</a:t>
            </a:r>
            <a:r>
              <a:rPr lang="ru-RU" sz="2000" dirty="0"/>
              <a:t>реализуемых) в ФНС России</a:t>
            </a:r>
          </a:p>
        </p:txBody>
      </p:sp>
      <p:sp>
        <p:nvSpPr>
          <p:cNvPr id="3" name="Текст 2"/>
          <p:cNvSpPr>
            <a:spLocks noGrp="1"/>
          </p:cNvSpPr>
          <p:nvPr>
            <p:ph type="body" idx="1"/>
          </p:nvPr>
        </p:nvSpPr>
        <p:spPr>
          <a:xfrm>
            <a:off x="450156" y="1620390"/>
            <a:ext cx="9217024" cy="5501523"/>
          </a:xfrm>
          <a:noFill/>
          <a:ln>
            <a:noFill/>
          </a:ln>
        </p:spPr>
        <p:txBody>
          <a:bodyPr/>
          <a:lstStyle/>
          <a:p>
            <a:pPr marL="342900" indent="-342900">
              <a:buFont typeface="Wingdings" panose="05000000000000000000" pitchFamily="2" charset="2"/>
              <a:buChar char="q"/>
            </a:pPr>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5</a:t>
            </a:fld>
            <a:endParaRPr lang="ru-R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804" y="4644727"/>
            <a:ext cx="3096344" cy="220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002884" y="6845583"/>
            <a:ext cx="2016224" cy="247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regulation.gov.ru</a:t>
            </a:r>
            <a:endParaRPr lang="ru-RU" sz="1400" b="1" dirty="0">
              <a:solidFill>
                <a:schemeClr val="tx1"/>
              </a:solidFill>
            </a:endParaRPr>
          </a:p>
        </p:txBody>
      </p:sp>
      <p:sp>
        <p:nvSpPr>
          <p:cNvPr id="7" name="Прямоугольник 6"/>
          <p:cNvSpPr/>
          <p:nvPr/>
        </p:nvSpPr>
        <p:spPr>
          <a:xfrm>
            <a:off x="4266580" y="1620390"/>
            <a:ext cx="5256584" cy="3168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ru-RU" sz="1400" dirty="0">
                <a:solidFill>
                  <a:schemeClr val="tx1"/>
                </a:solidFill>
              </a:rPr>
              <a:t>о</a:t>
            </a:r>
            <a:r>
              <a:rPr lang="ru-RU" sz="1400" dirty="0" smtClean="0">
                <a:solidFill>
                  <a:schemeClr val="tx1"/>
                </a:solidFill>
              </a:rPr>
              <a:t>пределение </a:t>
            </a:r>
            <a:r>
              <a:rPr lang="ru-RU" sz="1400" dirty="0">
                <a:solidFill>
                  <a:schemeClr val="tx1"/>
                </a:solidFill>
              </a:rPr>
              <a:t>перечня общественно-значимых проектов нормативных правовых актов, требующих общественного обсуждения и представления в </a:t>
            </a:r>
            <a:r>
              <a:rPr lang="ru-RU" sz="1400" dirty="0" smtClean="0">
                <a:solidFill>
                  <a:schemeClr val="tx1"/>
                </a:solidFill>
              </a:rPr>
              <a:t>понятном </a:t>
            </a:r>
            <a:r>
              <a:rPr lang="ru-RU" sz="1400" dirty="0">
                <a:solidFill>
                  <a:schemeClr val="tx1"/>
                </a:solidFill>
              </a:rPr>
              <a:t>(доступном) </a:t>
            </a:r>
            <a:r>
              <a:rPr lang="ru-RU" sz="1400" dirty="0" smtClean="0">
                <a:solidFill>
                  <a:schemeClr val="tx1"/>
                </a:solidFill>
              </a:rPr>
              <a:t>формате;</a:t>
            </a:r>
          </a:p>
          <a:p>
            <a:pPr marL="285750" indent="-285750" algn="just">
              <a:buFont typeface="Wingdings" panose="05000000000000000000" pitchFamily="2" charset="2"/>
              <a:buChar char="q"/>
            </a:pPr>
            <a:endParaRPr lang="ru-RU" sz="1400" dirty="0" smtClean="0">
              <a:solidFill>
                <a:schemeClr val="tx1"/>
              </a:solidFill>
            </a:endParaRPr>
          </a:p>
          <a:p>
            <a:pPr marL="285750" indent="-285750" algn="just">
              <a:buFont typeface="Wingdings" panose="05000000000000000000" pitchFamily="2" charset="2"/>
              <a:buChar char="q"/>
            </a:pPr>
            <a:r>
              <a:rPr lang="ru-RU" sz="1400" dirty="0">
                <a:solidFill>
                  <a:schemeClr val="tx1"/>
                </a:solidFill>
              </a:rPr>
              <a:t>п</a:t>
            </a:r>
            <a:r>
              <a:rPr lang="ru-RU" sz="1400" dirty="0" smtClean="0">
                <a:solidFill>
                  <a:schemeClr val="tx1"/>
                </a:solidFill>
              </a:rPr>
              <a:t>роведение </a:t>
            </a:r>
            <a:r>
              <a:rPr lang="ru-RU" sz="1400" dirty="0">
                <a:solidFill>
                  <a:schemeClr val="tx1"/>
                </a:solidFill>
              </a:rPr>
              <a:t>общественного обсуждения проектов нормативных правовых </a:t>
            </a:r>
            <a:r>
              <a:rPr lang="ru-RU" sz="1400" dirty="0" smtClean="0">
                <a:solidFill>
                  <a:schemeClr val="tx1"/>
                </a:solidFill>
              </a:rPr>
              <a:t>актов </a:t>
            </a:r>
            <a:r>
              <a:rPr lang="ru-RU" sz="1400" dirty="0">
                <a:solidFill>
                  <a:schemeClr val="tx1"/>
                </a:solidFill>
              </a:rPr>
              <a:t>с использованием различных каналов </a:t>
            </a:r>
            <a:r>
              <a:rPr lang="ru-RU" sz="1400" dirty="0" smtClean="0">
                <a:solidFill>
                  <a:schemeClr val="tx1"/>
                </a:solidFill>
              </a:rPr>
              <a:t>коммуникаций;</a:t>
            </a:r>
          </a:p>
          <a:p>
            <a:pPr algn="just"/>
            <a:endParaRPr lang="ru-RU" sz="1400" dirty="0">
              <a:solidFill>
                <a:schemeClr val="tx1"/>
              </a:solidFill>
            </a:endParaRPr>
          </a:p>
          <a:p>
            <a:pPr marL="285750" indent="-285750" algn="just">
              <a:buFont typeface="Wingdings" panose="05000000000000000000" pitchFamily="2" charset="2"/>
              <a:buChar char="q"/>
            </a:pPr>
            <a:r>
              <a:rPr lang="ru-RU" sz="1400" dirty="0">
                <a:solidFill>
                  <a:schemeClr val="tx1"/>
                </a:solidFill>
              </a:rPr>
              <a:t>проведение оценки регулирующего воздействия, общественного обсуждения проектов нормативных правовых актов, обеспечение независимой антикоррупционной экспертизы проектов нормативных правовых актов и общественного мониторинга </a:t>
            </a:r>
            <a:r>
              <a:rPr lang="ru-RU" sz="1400" dirty="0" err="1">
                <a:solidFill>
                  <a:schemeClr val="tx1"/>
                </a:solidFill>
              </a:rPr>
              <a:t>правоприменения</a:t>
            </a:r>
            <a:r>
              <a:rPr lang="ru-RU" sz="1400" dirty="0">
                <a:solidFill>
                  <a:schemeClr val="tx1"/>
                </a:solidFill>
              </a:rPr>
              <a:t>;</a:t>
            </a:r>
          </a:p>
          <a:p>
            <a:pPr algn="ctr"/>
            <a:endParaRPr lang="ru-RU" sz="1400" dirty="0"/>
          </a:p>
        </p:txBody>
      </p:sp>
      <p:sp>
        <p:nvSpPr>
          <p:cNvPr id="8" name="Прямоугольник 7"/>
          <p:cNvSpPr/>
          <p:nvPr/>
        </p:nvSpPr>
        <p:spPr>
          <a:xfrm>
            <a:off x="450156" y="4572720"/>
            <a:ext cx="5400600" cy="276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ru-RU" sz="1400" dirty="0">
                <a:solidFill>
                  <a:schemeClr val="tx1"/>
                </a:solidFill>
              </a:rPr>
              <a:t>и</a:t>
            </a:r>
            <a:r>
              <a:rPr lang="ru-RU" sz="1400" dirty="0" smtClean="0">
                <a:solidFill>
                  <a:schemeClr val="tx1"/>
                </a:solidFill>
              </a:rPr>
              <a:t>нформирование </a:t>
            </a:r>
            <a:r>
              <a:rPr lang="ru-RU" sz="1400" dirty="0">
                <a:solidFill>
                  <a:schemeClr val="tx1"/>
                </a:solidFill>
              </a:rPr>
              <a:t>налогоплательщиков (оказание информационной поддержки налогоплательщикам) о методологических позициях налогового законодательства, согласованных с Минфином России, путем размещения соответствующих разъяснений на </a:t>
            </a:r>
            <a:r>
              <a:rPr lang="ru-RU" sz="1400" dirty="0" smtClean="0">
                <a:solidFill>
                  <a:schemeClr val="tx1"/>
                </a:solidFill>
              </a:rPr>
              <a:t>официальном сайте </a:t>
            </a:r>
            <a:r>
              <a:rPr lang="ru-RU" sz="1400" dirty="0">
                <a:solidFill>
                  <a:schemeClr val="tx1"/>
                </a:solidFill>
              </a:rPr>
              <a:t>ФНС </a:t>
            </a:r>
            <a:r>
              <a:rPr lang="ru-RU" sz="1400" dirty="0" smtClean="0">
                <a:solidFill>
                  <a:schemeClr val="tx1"/>
                </a:solidFill>
              </a:rPr>
              <a:t>России;</a:t>
            </a:r>
          </a:p>
          <a:p>
            <a:pPr marL="285750" indent="-285750">
              <a:buFont typeface="Wingdings" panose="05000000000000000000" pitchFamily="2" charset="2"/>
              <a:buChar char="q"/>
            </a:pPr>
            <a:endParaRPr lang="ru-RU" sz="1400" dirty="0" smtClean="0">
              <a:solidFill>
                <a:schemeClr val="tx1"/>
              </a:solidFill>
            </a:endParaRPr>
          </a:p>
          <a:p>
            <a:pPr marL="285750" indent="-285750">
              <a:buFont typeface="Wingdings" panose="05000000000000000000" pitchFamily="2" charset="2"/>
              <a:buChar char="q"/>
            </a:pPr>
            <a:r>
              <a:rPr lang="ru-RU" sz="1400" dirty="0" smtClean="0">
                <a:solidFill>
                  <a:schemeClr val="tx1"/>
                </a:solidFill>
              </a:rPr>
              <a:t>поддержание </a:t>
            </a:r>
            <a:r>
              <a:rPr lang="ru-RU" sz="1400" dirty="0">
                <a:solidFill>
                  <a:schemeClr val="tx1"/>
                </a:solidFill>
              </a:rPr>
              <a:t>в актуальном состоянии интернет-сервиса </a:t>
            </a:r>
            <a:r>
              <a:rPr lang="ru-RU" sz="1400" dirty="0" smtClean="0">
                <a:solidFill>
                  <a:schemeClr val="tx1"/>
                </a:solidFill>
              </a:rPr>
              <a:t>«Часто </a:t>
            </a:r>
            <a:r>
              <a:rPr lang="ru-RU" sz="1400" dirty="0">
                <a:solidFill>
                  <a:schemeClr val="tx1"/>
                </a:solidFill>
              </a:rPr>
              <a:t>задаваемые вопросы» на официальном сайте ФНС </a:t>
            </a:r>
            <a:r>
              <a:rPr lang="ru-RU" sz="1400" dirty="0" smtClean="0">
                <a:solidFill>
                  <a:schemeClr val="tx1"/>
                </a:solidFill>
              </a:rPr>
              <a:t>России;</a:t>
            </a:r>
          </a:p>
          <a:p>
            <a:endParaRPr lang="ru-RU" sz="1400" dirty="0">
              <a:solidFill>
                <a:schemeClr val="tx1"/>
              </a:solidFill>
            </a:endParaRPr>
          </a:p>
          <a:p>
            <a:pPr marL="285750" indent="-285750">
              <a:buFont typeface="Wingdings" panose="05000000000000000000" pitchFamily="2" charset="2"/>
              <a:buChar char="q"/>
            </a:pPr>
            <a:r>
              <a:rPr lang="ru-RU" sz="1400" dirty="0">
                <a:solidFill>
                  <a:schemeClr val="tx1"/>
                </a:solidFill>
              </a:rPr>
              <a:t>р</a:t>
            </a:r>
            <a:r>
              <a:rPr lang="ru-RU" sz="1400" dirty="0" smtClean="0">
                <a:solidFill>
                  <a:schemeClr val="tx1"/>
                </a:solidFill>
              </a:rPr>
              <a:t>азмещение </a:t>
            </a:r>
            <a:r>
              <a:rPr lang="ru-RU" sz="1400" dirty="0">
                <a:solidFill>
                  <a:schemeClr val="tx1"/>
                </a:solidFill>
              </a:rPr>
              <a:t>на </a:t>
            </a:r>
            <a:r>
              <a:rPr lang="ru-RU" sz="1400" dirty="0" smtClean="0">
                <a:solidFill>
                  <a:schemeClr val="tx1"/>
                </a:solidFill>
              </a:rPr>
              <a:t>официальном сайте </a:t>
            </a:r>
            <a:r>
              <a:rPr lang="ru-RU" sz="1400" dirty="0">
                <a:solidFill>
                  <a:schemeClr val="tx1"/>
                </a:solidFill>
              </a:rPr>
              <a:t>ФНС России плана-графика нормативно-правовой работы на </a:t>
            </a:r>
            <a:r>
              <a:rPr lang="ru-RU" sz="1400" dirty="0" smtClean="0">
                <a:solidFill>
                  <a:schemeClr val="tx1"/>
                </a:solidFill>
              </a:rPr>
              <a:t>год.</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281" y="1676703"/>
            <a:ext cx="3724299" cy="2520280"/>
          </a:xfrm>
          <a:prstGeom prst="rect">
            <a:avLst/>
          </a:prstGeom>
        </p:spPr>
      </p:pic>
    </p:spTree>
    <p:extLst>
      <p:ext uri="{BB962C8B-B14F-4D97-AF65-F5344CB8AC3E}">
        <p14:creationId xmlns:p14="http://schemas.microsoft.com/office/powerpoint/2010/main" val="2780518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39" y="396255"/>
            <a:ext cx="9353213" cy="2952328"/>
          </a:xfrm>
        </p:spPr>
        <p:txBody>
          <a:bodyPr>
            <a:normAutofit/>
          </a:bodyPr>
          <a:lstStyle/>
          <a:p>
            <a:pPr>
              <a:lnSpc>
                <a:spcPct val="100000"/>
              </a:lnSpc>
            </a:pPr>
            <a:r>
              <a:rPr lang="ru-RU" sz="1800" dirty="0" smtClean="0"/>
              <a:t/>
            </a:r>
            <a:br>
              <a:rPr lang="ru-RU" sz="1800" dirty="0" smtClean="0"/>
            </a:br>
            <a:r>
              <a:rPr lang="en-US" sz="1800" dirty="0" smtClean="0"/>
              <a:t>Iv</a:t>
            </a:r>
            <a:r>
              <a:rPr lang="ru-RU" sz="1800" dirty="0" smtClean="0"/>
              <a:t>. Принятие </a:t>
            </a:r>
            <a:r>
              <a:rPr lang="ru-RU" sz="1800" dirty="0"/>
              <a:t>планов деятельности ФНС России и ежегодной Публичной декларации целей и задач ФНС России, их общественное обсуждение и экспертное сопровождение </a:t>
            </a:r>
          </a:p>
        </p:txBody>
      </p:sp>
      <p:sp>
        <p:nvSpPr>
          <p:cNvPr id="3" name="Текст 2"/>
          <p:cNvSpPr>
            <a:spLocks noGrp="1"/>
          </p:cNvSpPr>
          <p:nvPr>
            <p:ph type="body" idx="1"/>
          </p:nvPr>
        </p:nvSpPr>
        <p:spPr>
          <a:xfrm>
            <a:off x="594172" y="1620391"/>
            <a:ext cx="9181020" cy="5544616"/>
          </a:xfrm>
        </p:spPr>
        <p:txBody>
          <a:bodyPr/>
          <a:lstStyle/>
          <a:p>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6</a:t>
            </a:fld>
            <a:endParaRPr lang="ru-RU" dirty="0"/>
          </a:p>
        </p:txBody>
      </p:sp>
      <p:sp>
        <p:nvSpPr>
          <p:cNvPr id="21" name="Прямоугольник 20"/>
          <p:cNvSpPr/>
          <p:nvPr/>
        </p:nvSpPr>
        <p:spPr>
          <a:xfrm>
            <a:off x="576065" y="1764406"/>
            <a:ext cx="2088232" cy="2467521"/>
          </a:xfrm>
          <a:prstGeom prst="rect">
            <a:avLst/>
          </a:prstGeom>
          <a:pattFill prst="pct50">
            <a:fgClr>
              <a:schemeClr val="accent3">
                <a:lumMod val="40000"/>
                <a:lumOff val="60000"/>
              </a:schemeClr>
            </a:fgClr>
            <a:bgClr>
              <a:schemeClr val="bg2">
                <a:lumMod val="90000"/>
              </a:schemeClr>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План деятельности ФНС России </a:t>
            </a:r>
          </a:p>
          <a:p>
            <a:pPr algn="ctr"/>
            <a:r>
              <a:rPr lang="ru-RU" sz="1400" b="1" dirty="0" smtClean="0">
                <a:solidFill>
                  <a:schemeClr val="tx1"/>
                </a:solidFill>
              </a:rPr>
              <a:t>на 2021 год </a:t>
            </a:r>
            <a:endParaRPr lang="ru-RU" sz="1400" b="1" dirty="0">
              <a:solidFill>
                <a:schemeClr val="tx1"/>
              </a:solidFill>
            </a:endParaRPr>
          </a:p>
        </p:txBody>
      </p:sp>
      <p:sp>
        <p:nvSpPr>
          <p:cNvPr id="22" name="Прямоугольник 21"/>
          <p:cNvSpPr/>
          <p:nvPr/>
        </p:nvSpPr>
        <p:spPr>
          <a:xfrm>
            <a:off x="2911007" y="1764407"/>
            <a:ext cx="2160240" cy="2467521"/>
          </a:xfrm>
          <a:prstGeom prst="rect">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Публичная декларация целей и задач ФНС России на 2021 год</a:t>
            </a:r>
            <a:endParaRPr lang="ru-RU" sz="1400" b="1" dirty="0">
              <a:solidFill>
                <a:schemeClr val="tx1"/>
              </a:solidFill>
            </a:endParaRPr>
          </a:p>
        </p:txBody>
      </p:sp>
      <p:sp>
        <p:nvSpPr>
          <p:cNvPr id="23" name="Прямоугольник 22"/>
          <p:cNvSpPr/>
          <p:nvPr/>
        </p:nvSpPr>
        <p:spPr>
          <a:xfrm>
            <a:off x="5346700" y="1764406"/>
            <a:ext cx="2088232" cy="246752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К</a:t>
            </a:r>
            <a:r>
              <a:rPr lang="ru-RU" sz="1400" b="1" dirty="0" smtClean="0">
                <a:solidFill>
                  <a:schemeClr val="tx1"/>
                </a:solidFill>
              </a:rPr>
              <a:t>арта </a:t>
            </a:r>
            <a:r>
              <a:rPr lang="ru-RU" sz="1400" b="1" dirty="0">
                <a:solidFill>
                  <a:schemeClr val="tx1"/>
                </a:solidFill>
              </a:rPr>
              <a:t>персональной ответственности между структурными подразделениями ФНС России за достижение результатов показателей Публичной декларации целей и задач ФНС России на </a:t>
            </a:r>
            <a:r>
              <a:rPr lang="ru-RU" sz="1400" b="1" dirty="0" smtClean="0">
                <a:solidFill>
                  <a:schemeClr val="tx1"/>
                </a:solidFill>
              </a:rPr>
              <a:t>2021 </a:t>
            </a:r>
            <a:r>
              <a:rPr lang="ru-RU" sz="1400" b="1" dirty="0">
                <a:solidFill>
                  <a:schemeClr val="tx1"/>
                </a:solidFill>
              </a:rPr>
              <a:t>год</a:t>
            </a:r>
          </a:p>
        </p:txBody>
      </p:sp>
      <p:sp>
        <p:nvSpPr>
          <p:cNvPr id="25" name="Прямоугольник 24"/>
          <p:cNvSpPr/>
          <p:nvPr/>
        </p:nvSpPr>
        <p:spPr>
          <a:xfrm>
            <a:off x="7650957" y="1764406"/>
            <a:ext cx="2132166" cy="246752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Ведомственный план ФНС России по реализации Концепции открытости </a:t>
            </a:r>
          </a:p>
          <a:p>
            <a:pPr algn="ctr"/>
            <a:r>
              <a:rPr lang="ru-RU" sz="1400" b="1" dirty="0">
                <a:solidFill>
                  <a:schemeClr val="tx1"/>
                </a:solidFill>
              </a:rPr>
              <a:t>федеральных органов исполнительной власти на </a:t>
            </a:r>
            <a:r>
              <a:rPr lang="ru-RU" sz="1400" b="1" dirty="0" smtClean="0">
                <a:solidFill>
                  <a:schemeClr val="tx1"/>
                </a:solidFill>
              </a:rPr>
              <a:t>2021 </a:t>
            </a:r>
            <a:r>
              <a:rPr lang="ru-RU" sz="1400" b="1" dirty="0">
                <a:solidFill>
                  <a:schemeClr val="tx1"/>
                </a:solidFill>
              </a:rPr>
              <a:t>год </a:t>
            </a:r>
          </a:p>
        </p:txBody>
      </p:sp>
      <p:sp>
        <p:nvSpPr>
          <p:cNvPr id="26" name="Прямоугольник 25"/>
          <p:cNvSpPr/>
          <p:nvPr/>
        </p:nvSpPr>
        <p:spPr>
          <a:xfrm>
            <a:off x="2538388" y="4068664"/>
            <a:ext cx="7244735"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u-RU" sz="1400" b="1" dirty="0" smtClean="0">
              <a:solidFill>
                <a:schemeClr val="tx2"/>
              </a:solidFill>
            </a:endParaRPr>
          </a:p>
          <a:p>
            <a:pPr algn="ctr"/>
            <a:r>
              <a:rPr lang="ru-RU" sz="1400" b="1" dirty="0" smtClean="0">
                <a:solidFill>
                  <a:schemeClr val="tx2"/>
                </a:solidFill>
              </a:rPr>
              <a:t>Приоритетные цели ФНС России на 2021 год</a:t>
            </a:r>
          </a:p>
          <a:p>
            <a:pPr marL="342900" indent="-342900" algn="just">
              <a:buAutoNum type="arabicPeriod"/>
            </a:pPr>
            <a:r>
              <a:rPr lang="ru-RU" sz="1200" dirty="0" smtClean="0">
                <a:solidFill>
                  <a:schemeClr val="tx1"/>
                </a:solidFill>
              </a:rPr>
              <a:t>Развитие системы налогового администрирования.</a:t>
            </a:r>
          </a:p>
          <a:p>
            <a:pPr marL="342900" indent="-342900" algn="just">
              <a:buAutoNum type="arabicPeriod"/>
            </a:pPr>
            <a:r>
              <a:rPr lang="ru-RU" sz="1200" dirty="0" smtClean="0">
                <a:solidFill>
                  <a:schemeClr val="tx1"/>
                </a:solidFill>
              </a:rPr>
              <a:t>Оптимизация регистрационных процедур для юридических лиц и индивидуальных предпринимателей.</a:t>
            </a:r>
          </a:p>
          <a:p>
            <a:pPr marL="342900" indent="-342900" algn="just">
              <a:buAutoNum type="arabicPeriod"/>
            </a:pPr>
            <a:r>
              <a:rPr lang="ru-RU" sz="1200" dirty="0" smtClean="0">
                <a:solidFill>
                  <a:schemeClr val="tx1"/>
                </a:solidFill>
              </a:rPr>
              <a:t>Создание комфортных условий для уплаты налогов, сборов и страховых взносов</a:t>
            </a:r>
          </a:p>
          <a:p>
            <a:pPr marL="342900" indent="-342900" algn="just">
              <a:buAutoNum type="arabicPeriod"/>
            </a:pPr>
            <a:r>
              <a:rPr lang="ru-RU" sz="1200" dirty="0" smtClean="0">
                <a:solidFill>
                  <a:schemeClr val="tx1"/>
                </a:solidFill>
              </a:rPr>
              <a:t>Расширение сервисов для возможности получения налогоплательщиком и плательщиком страховых взносов информации и услуг через интернет.</a:t>
            </a:r>
          </a:p>
          <a:p>
            <a:pPr marL="342900" indent="-342900" algn="just">
              <a:buAutoNum type="arabicPeriod"/>
            </a:pPr>
            <a:r>
              <a:rPr lang="ru-RU" sz="1200" dirty="0" smtClean="0">
                <a:solidFill>
                  <a:schemeClr val="tx1"/>
                </a:solidFill>
              </a:rPr>
              <a:t>Повышение налоговой грамотности налогоплательщиков. </a:t>
            </a:r>
          </a:p>
          <a:p>
            <a:pPr marL="342900" indent="-342900" algn="just">
              <a:buAutoNum type="arabicPeriod"/>
            </a:pPr>
            <a:r>
              <a:rPr lang="ru-RU" sz="1200" dirty="0" smtClean="0">
                <a:solidFill>
                  <a:schemeClr val="tx1"/>
                </a:solidFill>
              </a:rPr>
              <a:t>Налоговый контроль на основе риск-анализа и побуждение налогоплательщика к добровольному исполнению своих обязательств.</a:t>
            </a:r>
          </a:p>
          <a:p>
            <a:pPr marL="342900" indent="-342900" algn="just">
              <a:buAutoNum type="arabicPeriod"/>
            </a:pPr>
            <a:r>
              <a:rPr lang="ru-RU" sz="1200" dirty="0" smtClean="0">
                <a:solidFill>
                  <a:schemeClr val="tx1"/>
                </a:solidFill>
              </a:rPr>
              <a:t>Недопущение применения банкротства для уклонения от уплаты налогов, сборов и страховых взносов.</a:t>
            </a:r>
          </a:p>
          <a:p>
            <a:pPr marL="342900" indent="-342900" algn="just">
              <a:buAutoNum type="arabicPeriod"/>
            </a:pPr>
            <a:r>
              <a:rPr lang="ru-RU" sz="1200" dirty="0" smtClean="0">
                <a:solidFill>
                  <a:schemeClr val="tx1"/>
                </a:solidFill>
              </a:rPr>
              <a:t>Осуществление валютного контроля на основе риск-ориентированного подхода и автоматизация обмена информацией между органами и агентами валютного контроля и участниками ВЭД.</a:t>
            </a:r>
          </a:p>
          <a:p>
            <a:pPr marL="342900" indent="-342900" algn="just">
              <a:buAutoNum type="arabicPeriod"/>
            </a:pPr>
            <a:r>
              <a:rPr lang="ru-RU" sz="1200" dirty="0" smtClean="0">
                <a:solidFill>
                  <a:schemeClr val="tx1"/>
                </a:solidFill>
              </a:rPr>
              <a:t>Эффективное разрешение споров с бизнесом. Снижение нагрузки на суды.</a:t>
            </a:r>
          </a:p>
          <a:p>
            <a:pPr marL="342900" indent="-342900" algn="just">
              <a:buAutoNum type="arabicPeriod"/>
            </a:pPr>
            <a:endParaRPr lang="ru-RU" sz="1200" dirty="0" smtClean="0">
              <a:solidFill>
                <a:schemeClr val="tx1"/>
              </a:solidFill>
            </a:endParaRPr>
          </a:p>
          <a:p>
            <a:pPr marL="342900" indent="-342900" algn="just">
              <a:buAutoNum type="arabicPeriod"/>
            </a:pPr>
            <a:endParaRPr lang="ru-RU" sz="1200" dirty="0" smtClean="0">
              <a:solidFill>
                <a:schemeClr val="tx1"/>
              </a:solidFill>
            </a:endParaRPr>
          </a:p>
          <a:p>
            <a:pPr algn="just"/>
            <a:endParaRPr lang="ru-RU" sz="1200" dirty="0" smtClean="0">
              <a:solidFill>
                <a:schemeClr val="tx1"/>
              </a:solidFill>
            </a:endParaRPr>
          </a:p>
          <a:p>
            <a:pPr marL="342900" indent="-342900" algn="just">
              <a:buAutoNum type="arabicPeriod"/>
            </a:pPr>
            <a:endParaRPr lang="ru-RU" sz="1200" dirty="0" smtClean="0"/>
          </a:p>
          <a:p>
            <a:pPr marL="342900" indent="-342900" algn="ctr">
              <a:buAutoNum type="arabicPeriod"/>
            </a:pPr>
            <a:endParaRPr lang="ru-RU" sz="14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56" y="4382502"/>
            <a:ext cx="2566296" cy="2566296"/>
          </a:xfrm>
          <a:prstGeom prst="rect">
            <a:avLst/>
          </a:prstGeom>
        </p:spPr>
      </p:pic>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6405" y="468263"/>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16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196" y="396255"/>
            <a:ext cx="9505056" cy="3384376"/>
          </a:xfrm>
        </p:spPr>
        <p:txBody>
          <a:bodyPr>
            <a:normAutofit/>
          </a:bodyPr>
          <a:lstStyle/>
          <a:p>
            <a:pPr>
              <a:lnSpc>
                <a:spcPct val="100000"/>
              </a:lnSpc>
            </a:pPr>
            <a:r>
              <a:rPr lang="ru-RU" sz="2200" dirty="0" smtClean="0"/>
              <a:t/>
            </a:r>
            <a:br>
              <a:rPr lang="ru-RU" sz="2200" dirty="0" smtClean="0"/>
            </a:br>
            <a:r>
              <a:rPr lang="en-US" sz="2200" dirty="0" smtClean="0"/>
              <a:t>v</a:t>
            </a:r>
            <a:r>
              <a:rPr lang="ru-RU" sz="2200" dirty="0" smtClean="0"/>
              <a:t>.</a:t>
            </a:r>
            <a:r>
              <a:rPr lang="en-US" sz="2200" dirty="0" smtClean="0"/>
              <a:t> </a:t>
            </a:r>
            <a:r>
              <a:rPr lang="ru-RU" sz="2200" dirty="0" smtClean="0"/>
              <a:t>Формирование </a:t>
            </a:r>
            <a:r>
              <a:rPr lang="ru-RU" sz="2200" dirty="0"/>
              <a:t>публичной отчетности ФНС </a:t>
            </a:r>
            <a:r>
              <a:rPr lang="ru-RU" sz="2200" dirty="0" smtClean="0"/>
              <a:t>России</a:t>
            </a:r>
            <a:br>
              <a:rPr lang="ru-RU" sz="2200" dirty="0" smtClean="0"/>
            </a:br>
            <a:r>
              <a:rPr lang="ru-RU" sz="2200" dirty="0" smtClean="0"/>
              <a:t/>
            </a:r>
            <a:br>
              <a:rPr lang="ru-RU" sz="2200" dirty="0" smtClean="0"/>
            </a:br>
            <a:r>
              <a:rPr lang="ru-RU" sz="2400" dirty="0" smtClean="0"/>
              <a:t/>
            </a:r>
            <a:br>
              <a:rPr lang="ru-RU" sz="2400" dirty="0" smtClean="0"/>
            </a:br>
            <a:r>
              <a:rPr lang="ru-RU" sz="2400" dirty="0" smtClean="0"/>
              <a:t/>
            </a:r>
            <a:br>
              <a:rPr lang="ru-RU" sz="2400" dirty="0" smtClean="0"/>
            </a:br>
            <a:r>
              <a:rPr lang="ru-RU" sz="2000" dirty="0"/>
              <a:t/>
            </a:r>
            <a:br>
              <a:rPr lang="ru-RU" sz="2000" dirty="0"/>
            </a:br>
            <a:endParaRPr lang="ru-RU" sz="2000" dirty="0"/>
          </a:p>
        </p:txBody>
      </p:sp>
      <p:sp>
        <p:nvSpPr>
          <p:cNvPr id="3" name="Текст 2"/>
          <p:cNvSpPr>
            <a:spLocks noGrp="1"/>
          </p:cNvSpPr>
          <p:nvPr>
            <p:ph type="body" idx="1"/>
          </p:nvPr>
        </p:nvSpPr>
        <p:spPr>
          <a:xfrm>
            <a:off x="522164" y="1548383"/>
            <a:ext cx="9253028" cy="5331718"/>
          </a:xfrm>
        </p:spPr>
        <p:txBody>
          <a:bodyPr>
            <a:normAutofit/>
          </a:bodyPr>
          <a:lstStyle/>
          <a:p>
            <a:pPr algn="ctr"/>
            <a:endParaRPr lang="ru-RU" sz="1600" b="1" dirty="0">
              <a:solidFill>
                <a:schemeClr val="tx1"/>
              </a:solidFill>
            </a:endParaRPr>
          </a:p>
        </p:txBody>
      </p:sp>
      <p:sp>
        <p:nvSpPr>
          <p:cNvPr id="4" name="Номер слайда 3"/>
          <p:cNvSpPr>
            <a:spLocks noGrp="1"/>
          </p:cNvSpPr>
          <p:nvPr>
            <p:ph type="sldNum" sz="quarter" idx="11"/>
          </p:nvPr>
        </p:nvSpPr>
        <p:spPr/>
        <p:txBody>
          <a:bodyPr/>
          <a:lstStyle/>
          <a:p>
            <a:fld id="{E20E89E6-FE54-4E13-859C-1FA908D70D39}" type="slidenum">
              <a:rPr lang="ru-RU" smtClean="0"/>
              <a:pPr/>
              <a:t>7</a:t>
            </a:fld>
            <a:endParaRPr lang="ru-RU" dirty="0"/>
          </a:p>
        </p:txBody>
      </p:sp>
      <p:sp>
        <p:nvSpPr>
          <p:cNvPr id="6" name="Скругленный прямоугольник 5"/>
          <p:cNvSpPr/>
          <p:nvPr/>
        </p:nvSpPr>
        <p:spPr>
          <a:xfrm>
            <a:off x="5058668" y="2412479"/>
            <a:ext cx="4464496" cy="3960440"/>
          </a:xfrm>
          <a:prstGeom prst="roundRect">
            <a:avLst/>
          </a:prstGeom>
          <a:solidFill>
            <a:schemeClr val="accent1">
              <a:lumMod val="20000"/>
              <a:lumOff val="80000"/>
            </a:schemeClr>
          </a:solidFill>
          <a:ln>
            <a:solidFill>
              <a:schemeClr val="tx2"/>
            </a:solidFill>
          </a:ln>
          <a:effectLst>
            <a:outerShdw blurRad="50800" dist="50800" dir="5400000" algn="ctr" rotWithShape="0">
              <a:srgbClr val="0070C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u-RU" sz="1600" dirty="0" smtClean="0">
                <a:solidFill>
                  <a:schemeClr val="tx1"/>
                </a:solidFill>
              </a:rPr>
              <a:t>планов по основным направлениям деятельности  ФНС России и отчетов о их исполнении;</a:t>
            </a:r>
          </a:p>
          <a:p>
            <a:pPr marL="285750" indent="-285750" algn="ctr">
              <a:buFont typeface="Wingdings" panose="05000000000000000000" pitchFamily="2" charset="2"/>
              <a:buChar char="ü"/>
            </a:pPr>
            <a:endParaRPr lang="ru-RU" sz="1600" dirty="0" smtClean="0">
              <a:solidFill>
                <a:schemeClr val="tx1"/>
              </a:solidFill>
            </a:endParaRPr>
          </a:p>
          <a:p>
            <a:pPr marL="285750" indent="-285750" algn="ctr">
              <a:buFont typeface="Wingdings" panose="05000000000000000000" pitchFamily="2" charset="2"/>
              <a:buChar char="ü"/>
            </a:pPr>
            <a:r>
              <a:rPr lang="ru-RU" sz="1600" dirty="0" smtClean="0">
                <a:solidFill>
                  <a:schemeClr val="tx1"/>
                </a:solidFill>
              </a:rPr>
              <a:t>статистической </a:t>
            </a:r>
            <a:r>
              <a:rPr lang="ru-RU" sz="1600" dirty="0">
                <a:solidFill>
                  <a:schemeClr val="tx1"/>
                </a:solidFill>
              </a:rPr>
              <a:t>информации об осуществлении закупок для государственных нужд ФНС России, территориальных органов ФНС России, организаций, находящихся в ведении ФНС </a:t>
            </a:r>
            <a:r>
              <a:rPr lang="ru-RU" sz="1600" dirty="0" smtClean="0">
                <a:solidFill>
                  <a:schemeClr val="tx1"/>
                </a:solidFill>
              </a:rPr>
              <a:t>России;</a:t>
            </a:r>
          </a:p>
          <a:p>
            <a:pPr algn="ctr"/>
            <a:endParaRPr lang="ru-RU" sz="1600" dirty="0" smtClean="0">
              <a:solidFill>
                <a:schemeClr val="tx1"/>
              </a:solidFill>
            </a:endParaRPr>
          </a:p>
          <a:p>
            <a:pPr marL="285750" indent="-285750" algn="ctr">
              <a:buFont typeface="Wingdings" panose="05000000000000000000" pitchFamily="2" charset="2"/>
              <a:buChar char="ü"/>
            </a:pPr>
            <a:r>
              <a:rPr lang="ru-RU" sz="1600" dirty="0">
                <a:solidFill>
                  <a:schemeClr val="tx1"/>
                </a:solidFill>
              </a:rPr>
              <a:t>н</a:t>
            </a:r>
            <a:r>
              <a:rPr lang="ru-RU" sz="1600" dirty="0" smtClean="0">
                <a:solidFill>
                  <a:schemeClr val="tx1"/>
                </a:solidFill>
              </a:rPr>
              <a:t>овостей, тезисов выступлений о достигнутых результатах деятельности ФНС России.</a:t>
            </a:r>
          </a:p>
          <a:p>
            <a:pPr marL="285750" indent="-285750" algn="ctr">
              <a:buFont typeface="Wingdings" panose="05000000000000000000" pitchFamily="2" charset="2"/>
              <a:buChar char="ü"/>
            </a:pPr>
            <a:endParaRPr lang="ru-RU" sz="1600" dirty="0" smtClean="0">
              <a:solidFill>
                <a:schemeClr val="tx1"/>
              </a:solidFill>
            </a:endParaRPr>
          </a:p>
          <a:p>
            <a:pPr algn="ctr"/>
            <a:endParaRPr lang="ru-RU" sz="1600" dirty="0">
              <a:solidFill>
                <a:schemeClr val="tx1"/>
              </a:solidFill>
            </a:endParaRPr>
          </a:p>
        </p:txBody>
      </p:sp>
      <p:sp>
        <p:nvSpPr>
          <p:cNvPr id="11" name="Прямоугольник 10"/>
          <p:cNvSpPr/>
          <p:nvPr/>
        </p:nvSpPr>
        <p:spPr>
          <a:xfrm>
            <a:off x="1072289" y="2561445"/>
            <a:ext cx="3101217" cy="80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70C0"/>
                </a:solidFill>
              </a:rPr>
              <a:t>Публикация на </a:t>
            </a:r>
            <a:r>
              <a:rPr lang="ru-RU" sz="2000" b="1" dirty="0">
                <a:solidFill>
                  <a:srgbClr val="0070C0"/>
                </a:solidFill>
              </a:rPr>
              <a:t>официальном сайте ФНС </a:t>
            </a:r>
            <a:r>
              <a:rPr lang="ru-RU" sz="2000" b="1" dirty="0" smtClean="0">
                <a:solidFill>
                  <a:srgbClr val="0070C0"/>
                </a:solidFill>
              </a:rPr>
              <a:t>России</a:t>
            </a:r>
            <a:endParaRPr lang="ru-RU" sz="2000" b="1" dirty="0">
              <a:solidFill>
                <a:srgbClr val="0070C0"/>
              </a:solidFill>
            </a:endParaRPr>
          </a:p>
        </p:txBody>
      </p:sp>
      <p:pic>
        <p:nvPicPr>
          <p:cNvPr id="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8319" y="3576777"/>
            <a:ext cx="1689155" cy="16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720507" y="5205924"/>
            <a:ext cx="3804785" cy="646331"/>
          </a:xfrm>
          <a:prstGeom prst="rect">
            <a:avLst/>
          </a:prstGeom>
          <a:noFill/>
          <a:ln>
            <a:solidFill>
              <a:schemeClr val="accent1"/>
            </a:solidFill>
          </a:ln>
        </p:spPr>
        <p:txBody>
          <a:bodyPr wrap="square" lIns="91440" tIns="45720" rIns="91440" bIns="45720">
            <a:spAutoFit/>
          </a:bodyPr>
          <a:lstStyle/>
          <a:p>
            <a:pPr algn="ctr"/>
            <a:r>
              <a:rPr lang="ru-RU" sz="3600" dirty="0" smtClean="0">
                <a:ln w="0"/>
                <a:solidFill>
                  <a:schemeClr val="accent1"/>
                </a:solidFill>
                <a:effectLst>
                  <a:outerShdw blurRad="38100" dist="25400" dir="5400000" algn="ctr" rotWithShape="0">
                    <a:srgbClr val="6E747A">
                      <a:alpha val="43000"/>
                    </a:srgbClr>
                  </a:outerShdw>
                </a:effectLst>
              </a:rPr>
              <a:t>www.nalog.</a:t>
            </a:r>
            <a:r>
              <a:rPr lang="en-US" sz="3600" dirty="0" smtClean="0">
                <a:solidFill>
                  <a:schemeClr val="accent1"/>
                </a:solidFill>
              </a:rPr>
              <a:t>gov.</a:t>
            </a:r>
            <a:r>
              <a:rPr lang="ru-RU" sz="3600" dirty="0" smtClean="0">
                <a:ln w="0"/>
                <a:solidFill>
                  <a:schemeClr val="accent1"/>
                </a:solidFill>
                <a:effectLst>
                  <a:outerShdw blurRad="38100" dist="25400" dir="5400000" algn="ctr" rotWithShape="0">
                    <a:srgbClr val="6E747A">
                      <a:alpha val="43000"/>
                    </a:srgbClr>
                  </a:outerShdw>
                </a:effectLst>
              </a:rPr>
              <a:t>ru</a:t>
            </a:r>
            <a:endParaRPr lang="ru-RU" sz="3600" dirty="0">
              <a:ln w="12700" cmpd="sng">
                <a:solidFill>
                  <a:srgbClr val="0CB0FA"/>
                </a:solidFill>
                <a:prstDash val="solid"/>
              </a:ln>
              <a:solidFill>
                <a:schemeClr val="accent1"/>
              </a:solidFill>
            </a:endParaRPr>
          </a:p>
        </p:txBody>
      </p:sp>
      <p:pic>
        <p:nvPicPr>
          <p:cNvPr id="1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1116" y="468263"/>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09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12" y="468263"/>
            <a:ext cx="9433048" cy="2232248"/>
          </a:xfrm>
        </p:spPr>
        <p:txBody>
          <a:bodyPr>
            <a:normAutofit/>
          </a:bodyPr>
          <a:lstStyle/>
          <a:p>
            <a:pPr>
              <a:lnSpc>
                <a:spcPct val="100000"/>
              </a:lnSpc>
            </a:pPr>
            <a:r>
              <a:rPr lang="en-US" sz="2200" dirty="0" smtClean="0"/>
              <a:t>vi</a:t>
            </a:r>
            <a:r>
              <a:rPr lang="ru-RU" sz="2000" dirty="0" smtClean="0"/>
              <a:t>. Информирование </a:t>
            </a:r>
            <a:r>
              <a:rPr lang="ru-RU" sz="2000" dirty="0"/>
              <a:t>о работе ФНС России с обращениями </a:t>
            </a:r>
            <a:r>
              <a:rPr lang="ru-RU" sz="2000" dirty="0" smtClean="0"/>
              <a:t>граждан</a:t>
            </a:r>
            <a:br>
              <a:rPr lang="ru-RU" sz="2000" dirty="0" smtClean="0"/>
            </a:br>
            <a:r>
              <a:rPr lang="ru-RU" sz="2000" dirty="0" smtClean="0"/>
              <a:t>и </a:t>
            </a:r>
            <a:r>
              <a:rPr lang="ru-RU" sz="2000" dirty="0"/>
              <a:t>организаций</a:t>
            </a:r>
          </a:p>
        </p:txBody>
      </p:sp>
      <p:sp>
        <p:nvSpPr>
          <p:cNvPr id="3" name="Текст 2"/>
          <p:cNvSpPr>
            <a:spLocks noGrp="1"/>
          </p:cNvSpPr>
          <p:nvPr>
            <p:ph type="body" idx="1"/>
          </p:nvPr>
        </p:nvSpPr>
        <p:spPr>
          <a:xfrm>
            <a:off x="758544" y="1510819"/>
            <a:ext cx="8928992" cy="5582180"/>
          </a:xfrm>
        </p:spPr>
        <p:txBody>
          <a:bodyPr/>
          <a:lstStyle/>
          <a:p>
            <a:pPr algn="ctr"/>
            <a:endParaRPr lang="ru-RU" sz="1400" dirty="0">
              <a:solidFill>
                <a:schemeClr val="tx1"/>
              </a:solidFill>
            </a:endParaRPr>
          </a:p>
          <a:p>
            <a:pPr algn="ctr"/>
            <a:endParaRPr lang="ru-RU" altLang="ru-RU" sz="2400" cap="all" dirty="0">
              <a:solidFill>
                <a:srgbClr val="000099"/>
              </a:solidFill>
              <a:latin typeface="Arial" panose="020B0604020202020204" pitchFamily="34" charset="0"/>
              <a:cs typeface="Arial" panose="020B0604020202020204" pitchFamily="34" charset="0"/>
            </a:endParaRPr>
          </a:p>
          <a:p>
            <a:pPr algn="ctr"/>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8</a:t>
            </a:fld>
            <a:endParaRPr lang="ru-RU" dirty="0"/>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1156" y="540271"/>
            <a:ext cx="93610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ый прямоугольник 5"/>
          <p:cNvSpPr/>
          <p:nvPr/>
        </p:nvSpPr>
        <p:spPr>
          <a:xfrm>
            <a:off x="4986660" y="2980413"/>
            <a:ext cx="4464497" cy="8640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Обзоров </a:t>
            </a:r>
            <a:r>
              <a:rPr lang="ru-RU" sz="1400" dirty="0">
                <a:solidFill>
                  <a:schemeClr val="tx1"/>
                </a:solidFill>
              </a:rPr>
              <a:t>обращений граждан и запросов пользователей </a:t>
            </a:r>
            <a:r>
              <a:rPr lang="ru-RU" sz="1400" dirty="0" smtClean="0">
                <a:solidFill>
                  <a:schemeClr val="tx1"/>
                </a:solidFill>
              </a:rPr>
              <a:t>информации</a:t>
            </a:r>
            <a:endParaRPr lang="ru-RU" sz="1400" dirty="0">
              <a:solidFill>
                <a:schemeClr val="tx1"/>
              </a:solidFill>
            </a:endParaRPr>
          </a:p>
        </p:txBody>
      </p:sp>
      <p:sp>
        <p:nvSpPr>
          <p:cNvPr id="14" name="Скругленный прямоугольник 13"/>
          <p:cNvSpPr/>
          <p:nvPr/>
        </p:nvSpPr>
        <p:spPr>
          <a:xfrm>
            <a:off x="4986660" y="4063003"/>
            <a:ext cx="4464497" cy="94135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Информации </a:t>
            </a:r>
            <a:r>
              <a:rPr lang="ru-RU" sz="1400" dirty="0">
                <a:solidFill>
                  <a:schemeClr val="tx1"/>
                </a:solidFill>
              </a:rPr>
              <a:t>о результатах работы по досудебному урегулированию споров </a:t>
            </a:r>
          </a:p>
        </p:txBody>
      </p:sp>
      <p:sp>
        <p:nvSpPr>
          <p:cNvPr id="15" name="Скругленный прямоугольник 14"/>
          <p:cNvSpPr/>
          <p:nvPr/>
        </p:nvSpPr>
        <p:spPr>
          <a:xfrm>
            <a:off x="4986660" y="1616305"/>
            <a:ext cx="4464496" cy="113478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Справок </a:t>
            </a:r>
            <a:r>
              <a:rPr lang="ru-RU" sz="1400" dirty="0">
                <a:solidFill>
                  <a:schemeClr val="tx1"/>
                </a:solidFill>
              </a:rPr>
              <a:t>о работе ФНС России и территориальных налоговых органов с обращениями граждан и запросами пользователей информации</a:t>
            </a:r>
          </a:p>
        </p:txBody>
      </p:sp>
      <p:sp>
        <p:nvSpPr>
          <p:cNvPr id="16" name="Скругленный прямоугольник 15"/>
          <p:cNvSpPr/>
          <p:nvPr/>
        </p:nvSpPr>
        <p:spPr>
          <a:xfrm>
            <a:off x="4997233" y="5184064"/>
            <a:ext cx="4464497" cy="93610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Информации о </a:t>
            </a:r>
            <a:r>
              <a:rPr lang="ru-RU" sz="1200" dirty="0">
                <a:solidFill>
                  <a:schemeClr val="tx1"/>
                </a:solidFill>
              </a:rPr>
              <a:t>результатах рассмотрения жалоб, в форме решений (обезличенных от сведений, доступ к которым ограничен законодательством Российской Федерации), вынесенных по результатам рассмотрения жалоб</a:t>
            </a:r>
          </a:p>
        </p:txBody>
      </p:sp>
      <p:sp>
        <p:nvSpPr>
          <p:cNvPr id="17" name="Скругленный прямоугольник 16"/>
          <p:cNvSpPr/>
          <p:nvPr/>
        </p:nvSpPr>
        <p:spPr>
          <a:xfrm>
            <a:off x="4997232" y="6300911"/>
            <a:ext cx="4443961" cy="79208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Информации </a:t>
            </a:r>
            <a:r>
              <a:rPr lang="ru-RU" sz="1400" dirty="0">
                <a:solidFill>
                  <a:schemeClr val="tx1"/>
                </a:solidFill>
              </a:rPr>
              <a:t>о сервисе «Узнать о жалобе», «Решения по жалобам»</a:t>
            </a:r>
          </a:p>
        </p:txBody>
      </p:sp>
      <p:sp>
        <p:nvSpPr>
          <p:cNvPr id="30" name="Прямоугольник 29"/>
          <p:cNvSpPr/>
          <p:nvPr/>
        </p:nvSpPr>
        <p:spPr>
          <a:xfrm>
            <a:off x="1072289" y="2561445"/>
            <a:ext cx="3101217" cy="809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70C0"/>
                </a:solidFill>
              </a:rPr>
              <a:t>Публикация на </a:t>
            </a:r>
            <a:r>
              <a:rPr lang="ru-RU" sz="2000" b="1" dirty="0">
                <a:solidFill>
                  <a:srgbClr val="0070C0"/>
                </a:solidFill>
              </a:rPr>
              <a:t>официальном сайте ФНС </a:t>
            </a:r>
            <a:r>
              <a:rPr lang="ru-RU" sz="2000" b="1" dirty="0" smtClean="0">
                <a:solidFill>
                  <a:srgbClr val="0070C0"/>
                </a:solidFill>
              </a:rPr>
              <a:t>России</a:t>
            </a:r>
            <a:endParaRPr lang="ru-RU" sz="2000" b="1" dirty="0">
              <a:solidFill>
                <a:srgbClr val="0070C0"/>
              </a:solidFill>
            </a:endParaRPr>
          </a:p>
        </p:txBody>
      </p:sp>
      <p:pic>
        <p:nvPicPr>
          <p:cNvPr id="1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8319" y="3576777"/>
            <a:ext cx="1689155" cy="16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720507" y="5205924"/>
            <a:ext cx="3804785" cy="646331"/>
          </a:xfrm>
          <a:prstGeom prst="rect">
            <a:avLst/>
          </a:prstGeom>
          <a:noFill/>
        </p:spPr>
        <p:txBody>
          <a:bodyPr wrap="square" lIns="91440" tIns="45720" rIns="91440" bIns="45720">
            <a:spAutoFit/>
          </a:bodyPr>
          <a:lstStyle/>
          <a:p>
            <a:pPr algn="ctr"/>
            <a:r>
              <a:rPr lang="ru-RU" sz="3600" dirty="0">
                <a:ln w="0"/>
                <a:solidFill>
                  <a:schemeClr val="accent1"/>
                </a:solidFill>
                <a:effectLst>
                  <a:outerShdw blurRad="38100" dist="25400" dir="5400000" algn="ctr" rotWithShape="0">
                    <a:srgbClr val="6E747A">
                      <a:alpha val="43000"/>
                    </a:srgbClr>
                  </a:outerShdw>
                </a:effectLst>
              </a:rPr>
              <a:t>www.nalog.</a:t>
            </a:r>
            <a:r>
              <a:rPr lang="en-US" sz="3600" dirty="0">
                <a:solidFill>
                  <a:schemeClr val="accent1"/>
                </a:solidFill>
              </a:rPr>
              <a:t>gov.</a:t>
            </a:r>
            <a:r>
              <a:rPr lang="ru-RU" sz="3600" dirty="0">
                <a:ln w="0"/>
                <a:solidFill>
                  <a:schemeClr val="accent1"/>
                </a:solidFill>
                <a:effectLst>
                  <a:outerShdw blurRad="38100" dist="25400" dir="5400000" algn="ctr" rotWithShape="0">
                    <a:srgbClr val="6E747A">
                      <a:alpha val="43000"/>
                    </a:srgbClr>
                  </a:outerShdw>
                </a:effectLst>
              </a:rPr>
              <a:t>ru</a:t>
            </a:r>
            <a:endParaRPr lang="ru-RU" sz="3600" dirty="0">
              <a:ln w="12700" cmpd="sng">
                <a:solidFill>
                  <a:srgbClr val="0CB0FA"/>
                </a:solidFill>
                <a:prstDash val="solid"/>
              </a:ln>
              <a:solidFill>
                <a:schemeClr val="accent1"/>
              </a:solidFill>
            </a:endParaRPr>
          </a:p>
        </p:txBody>
      </p:sp>
    </p:spTree>
    <p:extLst>
      <p:ext uri="{BB962C8B-B14F-4D97-AF65-F5344CB8AC3E}">
        <p14:creationId xmlns:p14="http://schemas.microsoft.com/office/powerpoint/2010/main" val="4000094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39" y="468263"/>
            <a:ext cx="9353213" cy="1152128"/>
          </a:xfrm>
        </p:spPr>
        <p:txBody>
          <a:bodyPr>
            <a:normAutofit/>
          </a:bodyPr>
          <a:lstStyle/>
          <a:p>
            <a:r>
              <a:rPr lang="en-US" sz="2100" dirty="0"/>
              <a:t>vii</a:t>
            </a:r>
            <a:r>
              <a:rPr lang="ru-RU" sz="2100" dirty="0"/>
              <a:t>. Организация работы с </a:t>
            </a:r>
            <a:r>
              <a:rPr lang="ru-RU" sz="2100" dirty="0" err="1"/>
              <a:t>референтными</a:t>
            </a:r>
            <a:r>
              <a:rPr lang="ru-RU" sz="2100" dirty="0"/>
              <a:t> группами ФНС </a:t>
            </a:r>
            <a:r>
              <a:rPr lang="ru-RU" sz="2100" dirty="0" smtClean="0"/>
              <a:t>России </a:t>
            </a:r>
            <a:endParaRPr lang="ru-RU" sz="2100" dirty="0"/>
          </a:p>
        </p:txBody>
      </p:sp>
      <p:sp>
        <p:nvSpPr>
          <p:cNvPr id="4" name="Номер слайда 3"/>
          <p:cNvSpPr>
            <a:spLocks noGrp="1"/>
          </p:cNvSpPr>
          <p:nvPr>
            <p:ph type="sldNum" sz="quarter" idx="11"/>
          </p:nvPr>
        </p:nvSpPr>
        <p:spPr/>
        <p:txBody>
          <a:bodyPr/>
          <a:lstStyle/>
          <a:p>
            <a:fld id="{E20E89E6-FE54-4E13-859C-1FA908D70D39}" type="slidenum">
              <a:rPr lang="ru-RU" smtClean="0"/>
              <a:pPr/>
              <a:t>9</a:t>
            </a:fld>
            <a:endParaRPr lang="ru-RU" dirty="0"/>
          </a:p>
        </p:txBody>
      </p:sp>
      <p:sp>
        <p:nvSpPr>
          <p:cNvPr id="3" name="Текст 2"/>
          <p:cNvSpPr>
            <a:spLocks noGrp="1"/>
          </p:cNvSpPr>
          <p:nvPr>
            <p:ph type="body" idx="1"/>
          </p:nvPr>
        </p:nvSpPr>
        <p:spPr>
          <a:xfrm>
            <a:off x="522164" y="1675863"/>
            <a:ext cx="9217024" cy="5561151"/>
          </a:xfrm>
        </p:spPr>
        <p:txBody>
          <a:bodyPr/>
          <a:lstStyle/>
          <a:p>
            <a:endParaRPr lang="ru-RU"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1156" y="468263"/>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762524" y="1675863"/>
            <a:ext cx="5976664" cy="2824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b="1" dirty="0" err="1" smtClean="0">
                <a:solidFill>
                  <a:schemeClr val="tx1"/>
                </a:solidFill>
              </a:rPr>
              <a:t>Референтные</a:t>
            </a:r>
            <a:r>
              <a:rPr lang="ru-RU" sz="1400" b="1" dirty="0" smtClean="0">
                <a:solidFill>
                  <a:schemeClr val="tx1"/>
                </a:solidFill>
              </a:rPr>
              <a:t> группы ФНС России </a:t>
            </a:r>
          </a:p>
          <a:p>
            <a:r>
              <a:rPr lang="ru-RU" sz="1400" dirty="0" smtClean="0">
                <a:solidFill>
                  <a:schemeClr val="tx1"/>
                </a:solidFill>
              </a:rPr>
              <a:t>1. </a:t>
            </a:r>
            <a:r>
              <a:rPr lang="ru-RU" sz="1400" dirty="0">
                <a:solidFill>
                  <a:schemeClr val="tx1"/>
                </a:solidFill>
              </a:rPr>
              <a:t>Прямые потребители результатов реализуемых ФНС России функций и предоставляемых </a:t>
            </a:r>
            <a:r>
              <a:rPr lang="ru-RU" sz="1400" dirty="0" smtClean="0">
                <a:solidFill>
                  <a:schemeClr val="tx1"/>
                </a:solidFill>
              </a:rPr>
              <a:t>услуг.</a:t>
            </a:r>
            <a:endParaRPr lang="ru-RU" sz="1400" dirty="0">
              <a:solidFill>
                <a:schemeClr val="tx1"/>
              </a:solidFill>
            </a:endParaRPr>
          </a:p>
          <a:p>
            <a:r>
              <a:rPr lang="ru-RU" sz="1400" dirty="0" smtClean="0">
                <a:solidFill>
                  <a:schemeClr val="tx1"/>
                </a:solidFill>
              </a:rPr>
              <a:t>2. </a:t>
            </a:r>
            <a:r>
              <a:rPr lang="ru-RU" sz="1400" dirty="0">
                <a:solidFill>
                  <a:schemeClr val="tx1"/>
                </a:solidFill>
              </a:rPr>
              <a:t>Представители органов государственной власти, органов местного самоуправления, а также Центральный банк Российской </a:t>
            </a:r>
            <a:r>
              <a:rPr lang="ru-RU" sz="1400" dirty="0" smtClean="0">
                <a:solidFill>
                  <a:schemeClr val="tx1"/>
                </a:solidFill>
              </a:rPr>
              <a:t>Федерации.</a:t>
            </a:r>
            <a:endParaRPr lang="ru-RU" sz="1400" dirty="0">
              <a:solidFill>
                <a:schemeClr val="tx1"/>
              </a:solidFill>
            </a:endParaRPr>
          </a:p>
          <a:p>
            <a:r>
              <a:rPr lang="ru-RU" sz="1400" dirty="0" smtClean="0">
                <a:solidFill>
                  <a:schemeClr val="tx1"/>
                </a:solidFill>
              </a:rPr>
              <a:t>3. </a:t>
            </a:r>
            <a:r>
              <a:rPr lang="ru-RU" sz="1400" dirty="0" err="1">
                <a:solidFill>
                  <a:schemeClr val="tx1"/>
                </a:solidFill>
              </a:rPr>
              <a:t>Референтные</a:t>
            </a:r>
            <a:r>
              <a:rPr lang="ru-RU" sz="1400" dirty="0">
                <a:solidFill>
                  <a:schemeClr val="tx1"/>
                </a:solidFill>
              </a:rPr>
              <a:t> группы ФНС России, выполняющие обеспечивающие </a:t>
            </a:r>
            <a:r>
              <a:rPr lang="ru-RU" sz="1400" dirty="0" smtClean="0">
                <a:solidFill>
                  <a:schemeClr val="tx1"/>
                </a:solidFill>
              </a:rPr>
              <a:t>функции.</a:t>
            </a:r>
            <a:endParaRPr lang="ru-RU" sz="1400" dirty="0">
              <a:solidFill>
                <a:schemeClr val="tx1"/>
              </a:solidFill>
            </a:endParaRPr>
          </a:p>
          <a:p>
            <a:r>
              <a:rPr lang="ru-RU" sz="1400" dirty="0" smtClean="0">
                <a:solidFill>
                  <a:schemeClr val="tx1"/>
                </a:solidFill>
              </a:rPr>
              <a:t>4. </a:t>
            </a:r>
            <a:r>
              <a:rPr lang="ru-RU" sz="1400" dirty="0">
                <a:solidFill>
                  <a:schemeClr val="tx1"/>
                </a:solidFill>
              </a:rPr>
              <a:t>Представители научно-исследовательского  и образовательного </a:t>
            </a:r>
            <a:r>
              <a:rPr lang="ru-RU" sz="1400" dirty="0" smtClean="0">
                <a:solidFill>
                  <a:schemeClr val="tx1"/>
                </a:solidFill>
              </a:rPr>
              <a:t>сообщества.</a:t>
            </a:r>
            <a:endParaRPr lang="ru-RU" sz="1400" dirty="0">
              <a:solidFill>
                <a:schemeClr val="tx1"/>
              </a:solidFill>
            </a:endParaRPr>
          </a:p>
          <a:p>
            <a:r>
              <a:rPr lang="ru-RU" sz="1400" dirty="0" smtClean="0">
                <a:solidFill>
                  <a:schemeClr val="tx1"/>
                </a:solidFill>
              </a:rPr>
              <a:t>5. </a:t>
            </a:r>
            <a:r>
              <a:rPr lang="ru-RU" sz="1400" dirty="0">
                <a:solidFill>
                  <a:schemeClr val="tx1"/>
                </a:solidFill>
              </a:rPr>
              <a:t>Представители международных организаций и налоговых органов иностранных </a:t>
            </a:r>
            <a:r>
              <a:rPr lang="ru-RU" sz="1400" dirty="0" smtClean="0">
                <a:solidFill>
                  <a:schemeClr val="tx1"/>
                </a:solidFill>
              </a:rPr>
              <a:t>государств.</a:t>
            </a:r>
            <a:endParaRPr lang="ru-RU" sz="1400" dirty="0">
              <a:solidFill>
                <a:schemeClr val="tx1"/>
              </a:solidFill>
            </a:endParaRPr>
          </a:p>
          <a:p>
            <a:r>
              <a:rPr lang="ru-RU" sz="1400" dirty="0" smtClean="0">
                <a:solidFill>
                  <a:schemeClr val="tx1"/>
                </a:solidFill>
              </a:rPr>
              <a:t>6. </a:t>
            </a:r>
            <a:r>
              <a:rPr lang="ru-RU" sz="1400" dirty="0">
                <a:solidFill>
                  <a:schemeClr val="tx1"/>
                </a:solidFill>
              </a:rPr>
              <a:t>Иные </a:t>
            </a:r>
            <a:r>
              <a:rPr lang="ru-RU" sz="1400" dirty="0" err="1">
                <a:solidFill>
                  <a:schemeClr val="tx1"/>
                </a:solidFill>
              </a:rPr>
              <a:t>референтные</a:t>
            </a:r>
            <a:r>
              <a:rPr lang="ru-RU" sz="1400" dirty="0">
                <a:solidFill>
                  <a:schemeClr val="tx1"/>
                </a:solidFill>
              </a:rPr>
              <a:t> группы ФНС </a:t>
            </a:r>
            <a:r>
              <a:rPr lang="ru-RU" sz="1400" dirty="0" smtClean="0">
                <a:solidFill>
                  <a:schemeClr val="tx1"/>
                </a:solidFill>
              </a:rPr>
              <a:t>России.</a:t>
            </a:r>
            <a:endParaRPr lang="ru-RU" sz="1400" dirty="0">
              <a:solidFill>
                <a:schemeClr val="tx1"/>
              </a:solidFill>
            </a:endParaRPr>
          </a:p>
          <a:p>
            <a:endParaRPr lang="ru-RU" sz="1400" dirty="0">
              <a:solidFill>
                <a:schemeClr val="tx1"/>
              </a:solidFill>
            </a:endParaRPr>
          </a:p>
        </p:txBody>
      </p:sp>
      <p:sp>
        <p:nvSpPr>
          <p:cNvPr id="6" name="Прямоугольник 5"/>
          <p:cNvSpPr/>
          <p:nvPr/>
        </p:nvSpPr>
        <p:spPr>
          <a:xfrm>
            <a:off x="583680" y="4315175"/>
            <a:ext cx="5976664"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solidFill>
                <a:schemeClr val="tx1"/>
              </a:solidFill>
            </a:endParaRPr>
          </a:p>
          <a:p>
            <a:pPr marL="285750" indent="-285750">
              <a:buFont typeface="Wingdings" panose="05000000000000000000" pitchFamily="2" charset="2"/>
              <a:buChar char="Ø"/>
            </a:pPr>
            <a:r>
              <a:rPr lang="ru-RU" sz="1400" dirty="0" smtClean="0">
                <a:solidFill>
                  <a:schemeClr val="tx1"/>
                </a:solidFill>
              </a:rPr>
              <a:t>проведение </a:t>
            </a:r>
            <a:r>
              <a:rPr lang="ru-RU" sz="1400" dirty="0">
                <a:solidFill>
                  <a:schemeClr val="tx1"/>
                </a:solidFill>
              </a:rPr>
              <a:t>оценки качества каналов взаимодействия ФНС России с различными </a:t>
            </a:r>
            <a:r>
              <a:rPr lang="ru-RU" sz="1400" dirty="0" err="1">
                <a:solidFill>
                  <a:schemeClr val="tx1"/>
                </a:solidFill>
              </a:rPr>
              <a:t>референтными</a:t>
            </a:r>
            <a:r>
              <a:rPr lang="ru-RU" sz="1400" dirty="0">
                <a:solidFill>
                  <a:schemeClr val="tx1"/>
                </a:solidFill>
              </a:rPr>
              <a:t> группами, вносящими предложения по их совершенствованию, в целях </a:t>
            </a:r>
            <a:r>
              <a:rPr lang="ru-RU" sz="1400" dirty="0" err="1">
                <a:solidFill>
                  <a:schemeClr val="tx1"/>
                </a:solidFill>
              </a:rPr>
              <a:t>самообследования</a:t>
            </a:r>
            <a:r>
              <a:rPr lang="ru-RU" sz="1400" dirty="0">
                <a:solidFill>
                  <a:schemeClr val="tx1"/>
                </a:solidFill>
              </a:rPr>
              <a:t> уровня открытости ФНС </a:t>
            </a:r>
            <a:r>
              <a:rPr lang="ru-RU" sz="1400" dirty="0" smtClean="0">
                <a:solidFill>
                  <a:schemeClr val="tx1"/>
                </a:solidFill>
              </a:rPr>
              <a:t>России;</a:t>
            </a:r>
          </a:p>
          <a:p>
            <a:endParaRPr lang="ru-RU" sz="1400" dirty="0" smtClean="0">
              <a:solidFill>
                <a:schemeClr val="tx1"/>
              </a:solidFill>
            </a:endParaRPr>
          </a:p>
          <a:p>
            <a:pPr marL="285750" indent="-285750">
              <a:buFont typeface="Wingdings" panose="05000000000000000000" pitchFamily="2" charset="2"/>
              <a:buChar char="Ø"/>
            </a:pPr>
            <a:r>
              <a:rPr lang="ru-RU" sz="1400" dirty="0" smtClean="0">
                <a:solidFill>
                  <a:schemeClr val="tx1"/>
                </a:solidFill>
              </a:rPr>
              <a:t>участие </a:t>
            </a:r>
            <a:r>
              <a:rPr lang="ru-RU" sz="1400" dirty="0">
                <a:solidFill>
                  <a:schemeClr val="tx1"/>
                </a:solidFill>
              </a:rPr>
              <a:t>ФНС России в мероприятиях постоянно действующих международных рабочих </a:t>
            </a:r>
            <a:r>
              <a:rPr lang="ru-RU" sz="1400" dirty="0" smtClean="0">
                <a:solidFill>
                  <a:schemeClr val="tx1"/>
                </a:solidFill>
              </a:rPr>
              <a:t>групп;</a:t>
            </a:r>
          </a:p>
          <a:p>
            <a:endParaRPr lang="ru-RU" sz="1400" dirty="0" smtClean="0">
              <a:solidFill>
                <a:schemeClr val="tx1"/>
              </a:solidFill>
            </a:endParaRPr>
          </a:p>
          <a:p>
            <a:pPr marL="285750" indent="-285750">
              <a:buFont typeface="Wingdings" panose="05000000000000000000" pitchFamily="2" charset="2"/>
              <a:buChar char="Ø"/>
            </a:pPr>
            <a:r>
              <a:rPr lang="ru-RU" sz="1400" dirty="0">
                <a:solidFill>
                  <a:schemeClr val="tx1"/>
                </a:solidFill>
              </a:rPr>
              <a:t>п</a:t>
            </a:r>
            <a:r>
              <a:rPr lang="ru-RU" sz="1400" dirty="0" smtClean="0">
                <a:solidFill>
                  <a:schemeClr val="tx1"/>
                </a:solidFill>
              </a:rPr>
              <a:t>роведение </a:t>
            </a:r>
            <a:r>
              <a:rPr lang="ru-RU" sz="1400" dirty="0">
                <a:solidFill>
                  <a:schemeClr val="tx1"/>
                </a:solidFill>
              </a:rPr>
              <a:t>Консультативного совета ФНС России с представителями иностранных инвесторов и коммерческих организаций с иностранными инвестициями по вопросам, входящим в компетенцию ФНС </a:t>
            </a:r>
            <a:r>
              <a:rPr lang="ru-RU" sz="1400" dirty="0" smtClean="0">
                <a:solidFill>
                  <a:schemeClr val="tx1"/>
                </a:solidFill>
              </a:rPr>
              <a:t>России.</a:t>
            </a:r>
            <a:endParaRPr lang="ru-RU" sz="1400" dirty="0">
              <a:solidFill>
                <a:schemeClr val="tx1"/>
              </a:solidFill>
            </a:endParaRPr>
          </a:p>
          <a:p>
            <a:pPr marL="285750" indent="-285750">
              <a:buFont typeface="Wingdings" panose="05000000000000000000" pitchFamily="2" charset="2"/>
              <a:buChar char="Ø"/>
            </a:pPr>
            <a:endParaRPr lang="ru-RU" sz="1400" dirty="0">
              <a:solidFill>
                <a:schemeClr val="tx1"/>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80" y="1702502"/>
            <a:ext cx="3034828" cy="2612673"/>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43" y="4695158"/>
            <a:ext cx="3318511" cy="2304256"/>
          </a:xfrm>
          <a:prstGeom prst="rect">
            <a:avLst/>
          </a:prstGeom>
        </p:spPr>
      </p:pic>
    </p:spTree>
    <p:extLst>
      <p:ext uri="{BB962C8B-B14F-4D97-AF65-F5344CB8AC3E}">
        <p14:creationId xmlns:p14="http://schemas.microsoft.com/office/powerpoint/2010/main" val="3250195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38554</TotalTime>
  <Words>1003</Words>
  <Application>Microsoft Office PowerPoint</Application>
  <PresentationFormat>Произвольный</PresentationFormat>
  <Paragraphs>135</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Times New Roman</vt:lpstr>
      <vt:lpstr>Wingdings</vt:lpstr>
      <vt:lpstr>Present_FNS2012_A4</vt:lpstr>
      <vt:lpstr>Презентация PowerPoint</vt:lpstr>
      <vt:lpstr> Внутриведомственные организационные мероприятия </vt:lpstr>
      <vt:lpstr> I. Реализация принципа информационной открытости  в ФНС России</vt:lpstr>
      <vt:lpstr> ii. Обеспечение работы с открытыми данными в ФНС России</vt:lpstr>
      <vt:lpstr>III. Обеспечение понятности нормативно-правового регулирования, государственной политики и программ, разрабатываемых  (реализуемых) в ФНС России</vt:lpstr>
      <vt:lpstr> Iv. Принятие планов деятельности ФНС России и ежегодной Публичной декларации целей и задач ФНС России, их общественное обсуждение и экспертное сопровождение </vt:lpstr>
      <vt:lpstr> v. Формирование публичной отчетности ФНС России     </vt:lpstr>
      <vt:lpstr>vi. Информирование о работе ФНС России с обращениями граждан и организаций</vt:lpstr>
      <vt:lpstr>vii. Организация работы с референтными группами ФНС России </vt:lpstr>
      <vt:lpstr>viii. Взаимодействие ФНС России с Общественным советом при  ФНС России</vt:lpstr>
      <vt:lpstr> ix. Работа пресс-службы ФНС России</vt:lpstr>
      <vt:lpstr>x. Независимая антикоррупционная экспертиза и  общественный мониторинг правоприменения </vt:lpstr>
      <vt:lpstr>Инициативные проекты</vt:lpstr>
      <vt:lpstr>Инициативные проекты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Подлесных Мария Михайловна</dc:creator>
  <cp:lastModifiedBy>Родина Олеся Ивановна</cp:lastModifiedBy>
  <cp:revision>667</cp:revision>
  <cp:lastPrinted>2016-06-24T11:36:15Z</cp:lastPrinted>
  <dcterms:created xsi:type="dcterms:W3CDTF">2013-03-01T11:19:43Z</dcterms:created>
  <dcterms:modified xsi:type="dcterms:W3CDTF">2021-03-25T12:50:28Z</dcterms:modified>
</cp:coreProperties>
</file>